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Sora Semi Bold"/>
      <p:regular r:id="rId19"/>
    </p:embeddedFont>
    <p:embeddedFont>
      <p:font typeface="Sora Semi Bold"/>
      <p:regular r:id="rId20"/>
    </p:embeddedFont>
    <p:embeddedFont>
      <p:font typeface="Sora Light"/>
      <p:regular r:id="rId21"/>
    </p:embeddedFont>
    <p:embeddedFont>
      <p:font typeface="Sor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image" Target="../media/image-5-9.png"/><Relationship Id="rId10" Type="http://schemas.openxmlformats.org/officeDocument/2006/relationships/image" Target="../media/image-5-10.svg"/><Relationship Id="rId11" Type="http://schemas.openxmlformats.org/officeDocument/2006/relationships/image" Target="../media/image-5-11.png"/><Relationship Id="rId12" Type="http://schemas.openxmlformats.org/officeDocument/2006/relationships/image" Target="../media/image-5-12.svg"/><Relationship Id="rId13" Type="http://schemas.openxmlformats.org/officeDocument/2006/relationships/image" Target="../media/image-5-13.png"/><Relationship Id="rId14" Type="http://schemas.openxmlformats.org/officeDocument/2006/relationships/image" Target="../media/image-5-14.svg"/><Relationship Id="rId15" Type="http://schemas.openxmlformats.org/officeDocument/2006/relationships/slideLayout" Target="../slideLayouts/slideLayout6.xml"/><Relationship Id="rId1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091208"/>
            <a:ext cx="7627382" cy="1247061"/>
          </a:xfrm>
          <a:prstGeom prst="rect">
            <a:avLst/>
          </a:prstGeom>
          <a:noFill/>
          <a:ln/>
        </p:spPr>
        <p:txBody>
          <a:bodyPr wrap="squar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Semiconductor Shortage Case Study (2020–2023)</a:t>
            </a:r>
            <a:endParaRPr lang="en-US" sz="3900" dirty="0"/>
          </a:p>
        </p:txBody>
      </p:sp>
      <p:sp>
        <p:nvSpPr>
          <p:cNvPr id="4" name="Text 1"/>
          <p:cNvSpPr/>
          <p:nvPr/>
        </p:nvSpPr>
        <p:spPr>
          <a:xfrm>
            <a:off x="6244709" y="2622590"/>
            <a:ext cx="7627382"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How a perfect storm of demand shifts, supply shocks, and geopolitics stretched lead times, idled factories, and reshaped industrial policy—and what resilient operators did differently.</a:t>
            </a:r>
            <a:endParaRPr lang="en-US" sz="1450" dirty="0"/>
          </a:p>
        </p:txBody>
      </p:sp>
      <p:sp>
        <p:nvSpPr>
          <p:cNvPr id="5" name="Shape 2"/>
          <p:cNvSpPr/>
          <p:nvPr/>
        </p:nvSpPr>
        <p:spPr>
          <a:xfrm>
            <a:off x="6244709" y="3745587"/>
            <a:ext cx="7627382" cy="706041"/>
          </a:xfrm>
          <a:prstGeom prst="roundRect">
            <a:avLst>
              <a:gd name="adj" fmla="val 11277"/>
            </a:avLst>
          </a:prstGeom>
          <a:solidFill>
            <a:srgbClr val="F9D2D6"/>
          </a:solidFill>
          <a:ln w="7620">
            <a:solidFill>
              <a:srgbClr val="DFB8BC"/>
            </a:solidFill>
            <a:prstDash val="solid"/>
          </a:ln>
        </p:spPr>
      </p:sp>
      <p:sp>
        <p:nvSpPr>
          <p:cNvPr id="6" name="Text 3"/>
          <p:cNvSpPr/>
          <p:nvPr/>
        </p:nvSpPr>
        <p:spPr>
          <a:xfrm>
            <a:off x="6441877" y="3942755"/>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Demand</a:t>
            </a:r>
            <a:endParaRPr lang="en-US" sz="1950" dirty="0"/>
          </a:p>
        </p:txBody>
      </p:sp>
      <p:sp>
        <p:nvSpPr>
          <p:cNvPr id="7" name="Shape 4"/>
          <p:cNvSpPr/>
          <p:nvPr/>
        </p:nvSpPr>
        <p:spPr>
          <a:xfrm>
            <a:off x="6244709" y="4641175"/>
            <a:ext cx="7627382" cy="706041"/>
          </a:xfrm>
          <a:prstGeom prst="roundRect">
            <a:avLst>
              <a:gd name="adj" fmla="val 11277"/>
            </a:avLst>
          </a:prstGeom>
          <a:solidFill>
            <a:srgbClr val="F9D2D6"/>
          </a:solidFill>
          <a:ln w="7620">
            <a:solidFill>
              <a:srgbClr val="DFB8BC"/>
            </a:solidFill>
            <a:prstDash val="solid"/>
          </a:ln>
        </p:spPr>
      </p:sp>
      <p:sp>
        <p:nvSpPr>
          <p:cNvPr id="8" name="Text 5"/>
          <p:cNvSpPr/>
          <p:nvPr/>
        </p:nvSpPr>
        <p:spPr>
          <a:xfrm>
            <a:off x="6441877" y="4838343"/>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Supply</a:t>
            </a:r>
            <a:endParaRPr lang="en-US" sz="1950" dirty="0"/>
          </a:p>
        </p:txBody>
      </p:sp>
      <p:sp>
        <p:nvSpPr>
          <p:cNvPr id="9" name="Shape 6"/>
          <p:cNvSpPr/>
          <p:nvPr/>
        </p:nvSpPr>
        <p:spPr>
          <a:xfrm>
            <a:off x="6244709" y="5536763"/>
            <a:ext cx="7627382" cy="706041"/>
          </a:xfrm>
          <a:prstGeom prst="roundRect">
            <a:avLst>
              <a:gd name="adj" fmla="val 11277"/>
            </a:avLst>
          </a:prstGeom>
          <a:solidFill>
            <a:srgbClr val="F9D2D6"/>
          </a:solidFill>
          <a:ln w="7620">
            <a:solidFill>
              <a:srgbClr val="DFB8BC"/>
            </a:solidFill>
            <a:prstDash val="solid"/>
          </a:ln>
        </p:spPr>
      </p:sp>
      <p:sp>
        <p:nvSpPr>
          <p:cNvPr id="10" name="Text 7"/>
          <p:cNvSpPr/>
          <p:nvPr/>
        </p:nvSpPr>
        <p:spPr>
          <a:xfrm>
            <a:off x="6441877" y="5733931"/>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Policy</a:t>
            </a:r>
            <a:endParaRPr lang="en-US" sz="1950" dirty="0"/>
          </a:p>
        </p:txBody>
      </p:sp>
      <p:sp>
        <p:nvSpPr>
          <p:cNvPr id="11" name="Shape 8"/>
          <p:cNvSpPr/>
          <p:nvPr/>
        </p:nvSpPr>
        <p:spPr>
          <a:xfrm>
            <a:off x="6244709" y="6432352"/>
            <a:ext cx="7627382" cy="706041"/>
          </a:xfrm>
          <a:prstGeom prst="roundRect">
            <a:avLst>
              <a:gd name="adj" fmla="val 11277"/>
            </a:avLst>
          </a:prstGeom>
          <a:solidFill>
            <a:srgbClr val="F9D2D6"/>
          </a:solidFill>
          <a:ln w="7620">
            <a:solidFill>
              <a:srgbClr val="DFB8BC"/>
            </a:solidFill>
            <a:prstDash val="solid"/>
          </a:ln>
        </p:spPr>
      </p:sp>
      <p:sp>
        <p:nvSpPr>
          <p:cNvPr id="12" name="Text 9"/>
          <p:cNvSpPr/>
          <p:nvPr/>
        </p:nvSpPr>
        <p:spPr>
          <a:xfrm>
            <a:off x="6441877" y="6629519"/>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Resilience</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0906" y="399336"/>
            <a:ext cx="6926104" cy="477679"/>
          </a:xfrm>
          <a:prstGeom prst="rect">
            <a:avLst/>
          </a:prstGeom>
          <a:noFill/>
          <a:ln/>
        </p:spPr>
        <p:txBody>
          <a:bodyPr wrap="none" lIns="0" tIns="0" rIns="0" bIns="0" rtlCol="0" anchor="t"/>
          <a:lstStyle/>
          <a:p>
            <a:pPr algn="l" indent="0" marL="0">
              <a:lnSpc>
                <a:spcPts val="3750"/>
              </a:lnSpc>
              <a:buNone/>
            </a:pPr>
            <a:r>
              <a:rPr lang="en-US" sz="3000" dirty="0">
                <a:solidFill>
                  <a:srgbClr val="1F1E1E"/>
                </a:solidFill>
                <a:latin typeface="Sora Semi Bold" pitchFamily="34" charset="0"/>
                <a:ea typeface="Sora Semi Bold" pitchFamily="34" charset="-122"/>
                <a:cs typeface="Sora Semi Bold" pitchFamily="34" charset="-120"/>
              </a:rPr>
              <a:t>Risk Heatmap: Where It Breaks First</a:t>
            </a:r>
            <a:endParaRPr lang="en-US" sz="3000" dirty="0"/>
          </a:p>
        </p:txBody>
      </p:sp>
      <p:sp>
        <p:nvSpPr>
          <p:cNvPr id="3" name="Text 1"/>
          <p:cNvSpPr/>
          <p:nvPr/>
        </p:nvSpPr>
        <p:spPr>
          <a:xfrm>
            <a:off x="580906" y="1167408"/>
            <a:ext cx="13468588" cy="464820"/>
          </a:xfrm>
          <a:prstGeom prst="rect">
            <a:avLst/>
          </a:prstGeom>
          <a:noFill/>
          <a:ln/>
        </p:spPr>
        <p:txBody>
          <a:bodyPr wrap="squar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Not all supply risks are equal. This heatmap prioritizes vulnerabilities by likelihood and impact, guiding resource allocation toward the most consequential scenarios. Single-sourced mature-node components and OSAT constraints remain top concerns.</a:t>
            </a:r>
            <a:endParaRPr lang="en-US" sz="1100" dirty="0"/>
          </a:p>
        </p:txBody>
      </p:sp>
      <p:sp>
        <p:nvSpPr>
          <p:cNvPr id="4" name="Shape 2"/>
          <p:cNvSpPr/>
          <p:nvPr/>
        </p:nvSpPr>
        <p:spPr>
          <a:xfrm>
            <a:off x="580906" y="1958935"/>
            <a:ext cx="7939326" cy="4361736"/>
          </a:xfrm>
          <a:prstGeom prst="roundRect">
            <a:avLst>
              <a:gd name="adj" fmla="val 1399"/>
            </a:avLst>
          </a:prstGeom>
          <a:noFill/>
          <a:ln w="7620">
            <a:solidFill>
              <a:srgbClr val="000000">
                <a:alpha val="8000"/>
              </a:srgbClr>
            </a:solidFill>
            <a:prstDash val="solid"/>
          </a:ln>
        </p:spPr>
      </p:sp>
      <p:sp>
        <p:nvSpPr>
          <p:cNvPr id="5" name="Shape 3"/>
          <p:cNvSpPr/>
          <p:nvPr/>
        </p:nvSpPr>
        <p:spPr>
          <a:xfrm>
            <a:off x="588526" y="1966555"/>
            <a:ext cx="7924086" cy="421719"/>
          </a:xfrm>
          <a:prstGeom prst="rect">
            <a:avLst/>
          </a:prstGeom>
          <a:solidFill>
            <a:srgbClr val="FFFFFF">
              <a:alpha val="4000"/>
            </a:srgbClr>
          </a:solidFill>
          <a:ln/>
        </p:spPr>
      </p:sp>
      <p:sp>
        <p:nvSpPr>
          <p:cNvPr id="6" name="Text 4"/>
          <p:cNvSpPr/>
          <p:nvPr/>
        </p:nvSpPr>
        <p:spPr>
          <a:xfrm>
            <a:off x="733901" y="2061210"/>
            <a:ext cx="2083118" cy="232410"/>
          </a:xfrm>
          <a:prstGeom prst="rect">
            <a:avLst/>
          </a:prstGeom>
          <a:noFill/>
          <a:ln/>
        </p:spPr>
        <p:txBody>
          <a:bodyPr wrap="none" lIns="0" tIns="0" rIns="0" bIns="0" rtlCol="0" anchor="t"/>
          <a:lstStyle/>
          <a:p>
            <a:pPr algn="l" indent="0" marL="0">
              <a:lnSpc>
                <a:spcPts val="1800"/>
              </a:lnSpc>
              <a:buNone/>
            </a:pPr>
            <a:r>
              <a:rPr lang="en-US" sz="1100" b="1" dirty="0">
                <a:solidFill>
                  <a:srgbClr val="3B3535"/>
                </a:solidFill>
                <a:latin typeface="Sora Light" pitchFamily="34" charset="0"/>
                <a:ea typeface="Sora Light" pitchFamily="34" charset="-122"/>
                <a:cs typeface="Sora Light" pitchFamily="34" charset="-120"/>
              </a:rPr>
              <a:t>Risk</a:t>
            </a:r>
            <a:endParaRPr lang="en-US" sz="1100" dirty="0"/>
          </a:p>
        </p:txBody>
      </p:sp>
      <p:sp>
        <p:nvSpPr>
          <p:cNvPr id="7" name="Text 5"/>
          <p:cNvSpPr/>
          <p:nvPr/>
        </p:nvSpPr>
        <p:spPr>
          <a:xfrm>
            <a:off x="3114913" y="2061210"/>
            <a:ext cx="1286828" cy="232410"/>
          </a:xfrm>
          <a:prstGeom prst="rect">
            <a:avLst/>
          </a:prstGeom>
          <a:noFill/>
          <a:ln/>
        </p:spPr>
        <p:txBody>
          <a:bodyPr wrap="none" lIns="0" tIns="0" rIns="0" bIns="0" rtlCol="0" anchor="t"/>
          <a:lstStyle/>
          <a:p>
            <a:pPr algn="l" indent="0" marL="0">
              <a:lnSpc>
                <a:spcPts val="1800"/>
              </a:lnSpc>
              <a:buNone/>
            </a:pPr>
            <a:r>
              <a:rPr lang="en-US" sz="1100" b="1" dirty="0">
                <a:solidFill>
                  <a:srgbClr val="3B3535"/>
                </a:solidFill>
                <a:latin typeface="Sora Light" pitchFamily="34" charset="0"/>
                <a:ea typeface="Sora Light" pitchFamily="34" charset="-122"/>
                <a:cs typeface="Sora Light" pitchFamily="34" charset="-120"/>
              </a:rPr>
              <a:t>Likelihood</a:t>
            </a:r>
            <a:endParaRPr lang="en-US" sz="1100" dirty="0"/>
          </a:p>
        </p:txBody>
      </p:sp>
      <p:sp>
        <p:nvSpPr>
          <p:cNvPr id="8" name="Text 6"/>
          <p:cNvSpPr/>
          <p:nvPr/>
        </p:nvSpPr>
        <p:spPr>
          <a:xfrm>
            <a:off x="4699635" y="2061210"/>
            <a:ext cx="1286828" cy="232410"/>
          </a:xfrm>
          <a:prstGeom prst="rect">
            <a:avLst/>
          </a:prstGeom>
          <a:noFill/>
          <a:ln/>
        </p:spPr>
        <p:txBody>
          <a:bodyPr wrap="none" lIns="0" tIns="0" rIns="0" bIns="0" rtlCol="0" anchor="t"/>
          <a:lstStyle/>
          <a:p>
            <a:pPr algn="l" indent="0" marL="0">
              <a:lnSpc>
                <a:spcPts val="1800"/>
              </a:lnSpc>
              <a:buNone/>
            </a:pPr>
            <a:r>
              <a:rPr lang="en-US" sz="1100" b="1" dirty="0">
                <a:solidFill>
                  <a:srgbClr val="3B3535"/>
                </a:solidFill>
                <a:latin typeface="Sora Light" pitchFamily="34" charset="0"/>
                <a:ea typeface="Sora Light" pitchFamily="34" charset="-122"/>
                <a:cs typeface="Sora Light" pitchFamily="34" charset="-120"/>
              </a:rPr>
              <a:t>Impact</a:t>
            </a:r>
            <a:endParaRPr lang="en-US" sz="1100" dirty="0"/>
          </a:p>
        </p:txBody>
      </p:sp>
      <p:sp>
        <p:nvSpPr>
          <p:cNvPr id="9" name="Text 7"/>
          <p:cNvSpPr/>
          <p:nvPr/>
        </p:nvSpPr>
        <p:spPr>
          <a:xfrm>
            <a:off x="6284357" y="2061210"/>
            <a:ext cx="2083118" cy="232410"/>
          </a:xfrm>
          <a:prstGeom prst="rect">
            <a:avLst/>
          </a:prstGeom>
          <a:noFill/>
          <a:ln/>
        </p:spPr>
        <p:txBody>
          <a:bodyPr wrap="none" lIns="0" tIns="0" rIns="0" bIns="0" rtlCol="0" anchor="t"/>
          <a:lstStyle/>
          <a:p>
            <a:pPr algn="l" indent="0" marL="0">
              <a:lnSpc>
                <a:spcPts val="1800"/>
              </a:lnSpc>
              <a:buNone/>
            </a:pPr>
            <a:r>
              <a:rPr lang="en-US" sz="1100" b="1" dirty="0">
                <a:solidFill>
                  <a:srgbClr val="3B3535"/>
                </a:solidFill>
                <a:latin typeface="Sora Light" pitchFamily="34" charset="0"/>
                <a:ea typeface="Sora Light" pitchFamily="34" charset="-122"/>
                <a:cs typeface="Sora Light" pitchFamily="34" charset="-120"/>
              </a:rPr>
              <a:t>Notes</a:t>
            </a:r>
            <a:endParaRPr lang="en-US" sz="1100" dirty="0"/>
          </a:p>
        </p:txBody>
      </p:sp>
      <p:sp>
        <p:nvSpPr>
          <p:cNvPr id="10" name="Shape 8"/>
          <p:cNvSpPr/>
          <p:nvPr/>
        </p:nvSpPr>
        <p:spPr>
          <a:xfrm>
            <a:off x="588526" y="2388275"/>
            <a:ext cx="7924086" cy="654129"/>
          </a:xfrm>
          <a:prstGeom prst="rect">
            <a:avLst/>
          </a:prstGeom>
          <a:solidFill>
            <a:srgbClr val="000000">
              <a:alpha val="4000"/>
            </a:srgbClr>
          </a:solidFill>
          <a:ln/>
        </p:spPr>
      </p:sp>
      <p:sp>
        <p:nvSpPr>
          <p:cNvPr id="11" name="Text 9"/>
          <p:cNvSpPr/>
          <p:nvPr/>
        </p:nvSpPr>
        <p:spPr>
          <a:xfrm>
            <a:off x="733901" y="2482929"/>
            <a:ext cx="2083118" cy="464820"/>
          </a:xfrm>
          <a:prstGeom prst="rect">
            <a:avLst/>
          </a:prstGeom>
          <a:noFill/>
          <a:ln/>
        </p:spPr>
        <p:txBody>
          <a:bodyPr wrap="squar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Single-sourced MCU (40nm, AEC-Q100)</a:t>
            </a:r>
            <a:endParaRPr lang="en-US" sz="1100" dirty="0"/>
          </a:p>
        </p:txBody>
      </p:sp>
      <p:sp>
        <p:nvSpPr>
          <p:cNvPr id="12" name="Text 10"/>
          <p:cNvSpPr/>
          <p:nvPr/>
        </p:nvSpPr>
        <p:spPr>
          <a:xfrm>
            <a:off x="3114913" y="2482929"/>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DA1B2E"/>
                </a:solidFill>
                <a:latin typeface="Sora Light" pitchFamily="34" charset="0"/>
                <a:ea typeface="Sora Light" pitchFamily="34" charset="-122"/>
                <a:cs typeface="Sora Light" pitchFamily="34" charset="-120"/>
              </a:rPr>
              <a:t>High</a:t>
            </a:r>
            <a:endParaRPr lang="en-US" sz="1100" dirty="0"/>
          </a:p>
        </p:txBody>
      </p:sp>
      <p:sp>
        <p:nvSpPr>
          <p:cNvPr id="13" name="Text 11"/>
          <p:cNvSpPr/>
          <p:nvPr/>
        </p:nvSpPr>
        <p:spPr>
          <a:xfrm>
            <a:off x="4699635" y="2482929"/>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DA1B2E"/>
                </a:solidFill>
                <a:latin typeface="Sora Light" pitchFamily="34" charset="0"/>
                <a:ea typeface="Sora Light" pitchFamily="34" charset="-122"/>
                <a:cs typeface="Sora Light" pitchFamily="34" charset="-120"/>
              </a:rPr>
              <a:t>Severe</a:t>
            </a:r>
            <a:endParaRPr lang="en-US" sz="1100" dirty="0"/>
          </a:p>
        </p:txBody>
      </p:sp>
      <p:sp>
        <p:nvSpPr>
          <p:cNvPr id="14" name="Text 12"/>
          <p:cNvSpPr/>
          <p:nvPr/>
        </p:nvSpPr>
        <p:spPr>
          <a:xfrm>
            <a:off x="6284357" y="2482929"/>
            <a:ext cx="2083118" cy="464820"/>
          </a:xfrm>
          <a:prstGeom prst="rect">
            <a:avLst/>
          </a:prstGeom>
          <a:noFill/>
          <a:ln/>
        </p:spPr>
        <p:txBody>
          <a:bodyPr wrap="squar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12–18 month requalification; safety-critical</a:t>
            </a:r>
            <a:endParaRPr lang="en-US" sz="1100" dirty="0"/>
          </a:p>
        </p:txBody>
      </p:sp>
      <p:sp>
        <p:nvSpPr>
          <p:cNvPr id="15" name="Shape 13"/>
          <p:cNvSpPr/>
          <p:nvPr/>
        </p:nvSpPr>
        <p:spPr>
          <a:xfrm>
            <a:off x="588526" y="3042404"/>
            <a:ext cx="7924086" cy="654129"/>
          </a:xfrm>
          <a:prstGeom prst="rect">
            <a:avLst/>
          </a:prstGeom>
          <a:solidFill>
            <a:srgbClr val="FFFFFF">
              <a:alpha val="4000"/>
            </a:srgbClr>
          </a:solidFill>
          <a:ln/>
        </p:spPr>
      </p:sp>
      <p:sp>
        <p:nvSpPr>
          <p:cNvPr id="16" name="Text 14"/>
          <p:cNvSpPr/>
          <p:nvPr/>
        </p:nvSpPr>
        <p:spPr>
          <a:xfrm>
            <a:off x="733901" y="3137059"/>
            <a:ext cx="2083118" cy="464820"/>
          </a:xfrm>
          <a:prstGeom prst="rect">
            <a:avLst/>
          </a:prstGeom>
          <a:noFill/>
          <a:ln/>
        </p:spPr>
        <p:txBody>
          <a:bodyPr wrap="squar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OSAT lockdown or labor shortage</a:t>
            </a:r>
            <a:endParaRPr lang="en-US" sz="1100" dirty="0"/>
          </a:p>
        </p:txBody>
      </p:sp>
      <p:sp>
        <p:nvSpPr>
          <p:cNvPr id="17" name="Text 15"/>
          <p:cNvSpPr/>
          <p:nvPr/>
        </p:nvSpPr>
        <p:spPr>
          <a:xfrm>
            <a:off x="3114913" y="3137059"/>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Medium</a:t>
            </a:r>
            <a:endParaRPr lang="en-US" sz="1100" dirty="0"/>
          </a:p>
        </p:txBody>
      </p:sp>
      <p:sp>
        <p:nvSpPr>
          <p:cNvPr id="18" name="Text 16"/>
          <p:cNvSpPr/>
          <p:nvPr/>
        </p:nvSpPr>
        <p:spPr>
          <a:xfrm>
            <a:off x="4699635" y="3137059"/>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DA1B2E"/>
                </a:solidFill>
                <a:latin typeface="Sora Light" pitchFamily="34" charset="0"/>
                <a:ea typeface="Sora Light" pitchFamily="34" charset="-122"/>
                <a:cs typeface="Sora Light" pitchFamily="34" charset="-120"/>
              </a:rPr>
              <a:t>High</a:t>
            </a:r>
            <a:endParaRPr lang="en-US" sz="1100" dirty="0"/>
          </a:p>
        </p:txBody>
      </p:sp>
      <p:sp>
        <p:nvSpPr>
          <p:cNvPr id="19" name="Text 17"/>
          <p:cNvSpPr/>
          <p:nvPr/>
        </p:nvSpPr>
        <p:spPr>
          <a:xfrm>
            <a:off x="6284357" y="3137059"/>
            <a:ext cx="2083118" cy="464820"/>
          </a:xfrm>
          <a:prstGeom prst="rect">
            <a:avLst/>
          </a:prstGeom>
          <a:noFill/>
          <a:ln/>
        </p:spPr>
        <p:txBody>
          <a:bodyPr wrap="squar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Throughput shock across packages</a:t>
            </a:r>
            <a:endParaRPr lang="en-US" sz="1100" dirty="0"/>
          </a:p>
        </p:txBody>
      </p:sp>
      <p:sp>
        <p:nvSpPr>
          <p:cNvPr id="20" name="Shape 18"/>
          <p:cNvSpPr/>
          <p:nvPr/>
        </p:nvSpPr>
        <p:spPr>
          <a:xfrm>
            <a:off x="588526" y="3696533"/>
            <a:ext cx="7924086" cy="654129"/>
          </a:xfrm>
          <a:prstGeom prst="rect">
            <a:avLst/>
          </a:prstGeom>
          <a:solidFill>
            <a:srgbClr val="000000">
              <a:alpha val="4000"/>
            </a:srgbClr>
          </a:solidFill>
          <a:ln/>
        </p:spPr>
      </p:sp>
      <p:sp>
        <p:nvSpPr>
          <p:cNvPr id="21" name="Text 19"/>
          <p:cNvSpPr/>
          <p:nvPr/>
        </p:nvSpPr>
        <p:spPr>
          <a:xfrm>
            <a:off x="733901" y="3791188"/>
            <a:ext cx="2083118" cy="232410"/>
          </a:xfrm>
          <a:prstGeom prst="rect">
            <a:avLst/>
          </a:prstGeom>
          <a:noFill/>
          <a:ln/>
        </p:spPr>
        <p:txBody>
          <a:bodyPr wrap="non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Export control change</a:t>
            </a:r>
            <a:endParaRPr lang="en-US" sz="1100" dirty="0"/>
          </a:p>
        </p:txBody>
      </p:sp>
      <p:sp>
        <p:nvSpPr>
          <p:cNvPr id="22" name="Text 20"/>
          <p:cNvSpPr/>
          <p:nvPr/>
        </p:nvSpPr>
        <p:spPr>
          <a:xfrm>
            <a:off x="3114913" y="3791188"/>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Medium</a:t>
            </a:r>
            <a:endParaRPr lang="en-US" sz="1100" dirty="0"/>
          </a:p>
        </p:txBody>
      </p:sp>
      <p:sp>
        <p:nvSpPr>
          <p:cNvPr id="23" name="Text 21"/>
          <p:cNvSpPr/>
          <p:nvPr/>
        </p:nvSpPr>
        <p:spPr>
          <a:xfrm>
            <a:off x="4699635" y="3791188"/>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DA1B2E"/>
                </a:solidFill>
                <a:latin typeface="Sora Light" pitchFamily="34" charset="0"/>
                <a:ea typeface="Sora Light" pitchFamily="34" charset="-122"/>
                <a:cs typeface="Sora Light" pitchFamily="34" charset="-120"/>
              </a:rPr>
              <a:t>High</a:t>
            </a:r>
            <a:endParaRPr lang="en-US" sz="1100" dirty="0"/>
          </a:p>
        </p:txBody>
      </p:sp>
      <p:sp>
        <p:nvSpPr>
          <p:cNvPr id="24" name="Text 22"/>
          <p:cNvSpPr/>
          <p:nvPr/>
        </p:nvSpPr>
        <p:spPr>
          <a:xfrm>
            <a:off x="6284357" y="3791188"/>
            <a:ext cx="2083118" cy="464820"/>
          </a:xfrm>
          <a:prstGeom prst="rect">
            <a:avLst/>
          </a:prstGeom>
          <a:noFill/>
          <a:ln/>
        </p:spPr>
        <p:txBody>
          <a:bodyPr wrap="squar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Sudden BOM redesign or supply rerouting</a:t>
            </a:r>
            <a:endParaRPr lang="en-US" sz="1100" dirty="0"/>
          </a:p>
        </p:txBody>
      </p:sp>
      <p:sp>
        <p:nvSpPr>
          <p:cNvPr id="25" name="Shape 23"/>
          <p:cNvSpPr/>
          <p:nvPr/>
        </p:nvSpPr>
        <p:spPr>
          <a:xfrm>
            <a:off x="588526" y="4350663"/>
            <a:ext cx="7924086" cy="654129"/>
          </a:xfrm>
          <a:prstGeom prst="rect">
            <a:avLst/>
          </a:prstGeom>
          <a:solidFill>
            <a:srgbClr val="FFFFFF">
              <a:alpha val="4000"/>
            </a:srgbClr>
          </a:solidFill>
          <a:ln/>
        </p:spPr>
      </p:sp>
      <p:sp>
        <p:nvSpPr>
          <p:cNvPr id="26" name="Text 24"/>
          <p:cNvSpPr/>
          <p:nvPr/>
        </p:nvSpPr>
        <p:spPr>
          <a:xfrm>
            <a:off x="733901" y="4445318"/>
            <a:ext cx="2083118" cy="232410"/>
          </a:xfrm>
          <a:prstGeom prst="rect">
            <a:avLst/>
          </a:prstGeom>
          <a:noFill/>
          <a:ln/>
        </p:spPr>
        <p:txBody>
          <a:bodyPr wrap="non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8-inch tool scarcity</a:t>
            </a:r>
            <a:endParaRPr lang="en-US" sz="1100" dirty="0"/>
          </a:p>
        </p:txBody>
      </p:sp>
      <p:sp>
        <p:nvSpPr>
          <p:cNvPr id="27" name="Text 25"/>
          <p:cNvSpPr/>
          <p:nvPr/>
        </p:nvSpPr>
        <p:spPr>
          <a:xfrm>
            <a:off x="3114913" y="4445318"/>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DA1B2E"/>
                </a:solidFill>
                <a:latin typeface="Sora Light" pitchFamily="34" charset="0"/>
                <a:ea typeface="Sora Light" pitchFamily="34" charset="-122"/>
                <a:cs typeface="Sora Light" pitchFamily="34" charset="-120"/>
              </a:rPr>
              <a:t>High</a:t>
            </a:r>
            <a:endParaRPr lang="en-US" sz="1100" dirty="0"/>
          </a:p>
        </p:txBody>
      </p:sp>
      <p:sp>
        <p:nvSpPr>
          <p:cNvPr id="28" name="Text 26"/>
          <p:cNvSpPr/>
          <p:nvPr/>
        </p:nvSpPr>
        <p:spPr>
          <a:xfrm>
            <a:off x="4699635" y="4445318"/>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Medium</a:t>
            </a:r>
            <a:endParaRPr lang="en-US" sz="1100" dirty="0"/>
          </a:p>
        </p:txBody>
      </p:sp>
      <p:sp>
        <p:nvSpPr>
          <p:cNvPr id="29" name="Text 27"/>
          <p:cNvSpPr/>
          <p:nvPr/>
        </p:nvSpPr>
        <p:spPr>
          <a:xfrm>
            <a:off x="6284357" y="4445318"/>
            <a:ext cx="2083118" cy="464820"/>
          </a:xfrm>
          <a:prstGeom prst="rect">
            <a:avLst/>
          </a:prstGeom>
          <a:noFill/>
          <a:ln/>
        </p:spPr>
        <p:txBody>
          <a:bodyPr wrap="squar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Prolonged mature-node constraints</a:t>
            </a:r>
            <a:endParaRPr lang="en-US" sz="1100" dirty="0"/>
          </a:p>
        </p:txBody>
      </p:sp>
      <p:sp>
        <p:nvSpPr>
          <p:cNvPr id="30" name="Shape 28"/>
          <p:cNvSpPr/>
          <p:nvPr/>
        </p:nvSpPr>
        <p:spPr>
          <a:xfrm>
            <a:off x="588526" y="5004792"/>
            <a:ext cx="7924086" cy="654129"/>
          </a:xfrm>
          <a:prstGeom prst="rect">
            <a:avLst/>
          </a:prstGeom>
          <a:solidFill>
            <a:srgbClr val="000000">
              <a:alpha val="4000"/>
            </a:srgbClr>
          </a:solidFill>
          <a:ln/>
        </p:spPr>
      </p:sp>
      <p:sp>
        <p:nvSpPr>
          <p:cNvPr id="31" name="Text 29"/>
          <p:cNvSpPr/>
          <p:nvPr/>
        </p:nvSpPr>
        <p:spPr>
          <a:xfrm>
            <a:off x="733901" y="5099447"/>
            <a:ext cx="2083118" cy="232410"/>
          </a:xfrm>
          <a:prstGeom prst="rect">
            <a:avLst/>
          </a:prstGeom>
          <a:noFill/>
          <a:ln/>
        </p:spPr>
        <p:txBody>
          <a:bodyPr wrap="non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Logistics bottlenecks</a:t>
            </a:r>
            <a:endParaRPr lang="en-US" sz="1100" dirty="0"/>
          </a:p>
        </p:txBody>
      </p:sp>
      <p:sp>
        <p:nvSpPr>
          <p:cNvPr id="32" name="Text 30"/>
          <p:cNvSpPr/>
          <p:nvPr/>
        </p:nvSpPr>
        <p:spPr>
          <a:xfrm>
            <a:off x="3114913" y="5099447"/>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Medium</a:t>
            </a:r>
            <a:endParaRPr lang="en-US" sz="1100" dirty="0"/>
          </a:p>
        </p:txBody>
      </p:sp>
      <p:sp>
        <p:nvSpPr>
          <p:cNvPr id="33" name="Text 31"/>
          <p:cNvSpPr/>
          <p:nvPr/>
        </p:nvSpPr>
        <p:spPr>
          <a:xfrm>
            <a:off x="4699635" y="5099447"/>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Medium</a:t>
            </a:r>
            <a:endParaRPr lang="en-US" sz="1100" dirty="0"/>
          </a:p>
        </p:txBody>
      </p:sp>
      <p:sp>
        <p:nvSpPr>
          <p:cNvPr id="34" name="Text 32"/>
          <p:cNvSpPr/>
          <p:nvPr/>
        </p:nvSpPr>
        <p:spPr>
          <a:xfrm>
            <a:off x="6284357" y="5099447"/>
            <a:ext cx="2083118" cy="464820"/>
          </a:xfrm>
          <a:prstGeom prst="rect">
            <a:avLst/>
          </a:prstGeom>
          <a:noFill/>
          <a:ln/>
        </p:spPr>
        <p:txBody>
          <a:bodyPr wrap="squar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Regional shutdowns; port congestion</a:t>
            </a:r>
            <a:endParaRPr lang="en-US" sz="1100" dirty="0"/>
          </a:p>
        </p:txBody>
      </p:sp>
      <p:sp>
        <p:nvSpPr>
          <p:cNvPr id="35" name="Shape 33"/>
          <p:cNvSpPr/>
          <p:nvPr/>
        </p:nvSpPr>
        <p:spPr>
          <a:xfrm>
            <a:off x="588526" y="5658922"/>
            <a:ext cx="7924086" cy="654129"/>
          </a:xfrm>
          <a:prstGeom prst="rect">
            <a:avLst/>
          </a:prstGeom>
          <a:solidFill>
            <a:srgbClr val="FFFFFF">
              <a:alpha val="4000"/>
            </a:srgbClr>
          </a:solidFill>
          <a:ln/>
        </p:spPr>
      </p:sp>
      <p:sp>
        <p:nvSpPr>
          <p:cNvPr id="36" name="Text 34"/>
          <p:cNvSpPr/>
          <p:nvPr/>
        </p:nvSpPr>
        <p:spPr>
          <a:xfrm>
            <a:off x="733901" y="5753576"/>
            <a:ext cx="2083118" cy="232410"/>
          </a:xfrm>
          <a:prstGeom prst="rect">
            <a:avLst/>
          </a:prstGeom>
          <a:noFill/>
          <a:ln/>
        </p:spPr>
        <p:txBody>
          <a:bodyPr wrap="non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Quality excursion at supplier</a:t>
            </a:r>
            <a:endParaRPr lang="en-US" sz="1100" dirty="0"/>
          </a:p>
        </p:txBody>
      </p:sp>
      <p:sp>
        <p:nvSpPr>
          <p:cNvPr id="37" name="Text 35"/>
          <p:cNvSpPr/>
          <p:nvPr/>
        </p:nvSpPr>
        <p:spPr>
          <a:xfrm>
            <a:off x="3114913" y="5753576"/>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Low</a:t>
            </a:r>
            <a:endParaRPr lang="en-US" sz="1100" dirty="0"/>
          </a:p>
        </p:txBody>
      </p:sp>
      <p:sp>
        <p:nvSpPr>
          <p:cNvPr id="38" name="Text 36"/>
          <p:cNvSpPr/>
          <p:nvPr/>
        </p:nvSpPr>
        <p:spPr>
          <a:xfrm>
            <a:off x="4699635" y="5753576"/>
            <a:ext cx="1286828" cy="232410"/>
          </a:xfrm>
          <a:prstGeom prst="rect">
            <a:avLst/>
          </a:prstGeom>
          <a:noFill/>
          <a:ln/>
        </p:spPr>
        <p:txBody>
          <a:bodyPr wrap="none" lIns="0" tIns="0" rIns="0" bIns="0" rtlCol="0" anchor="t"/>
          <a:lstStyle/>
          <a:p>
            <a:pPr algn="l" indent="0" marL="0">
              <a:lnSpc>
                <a:spcPts val="1800"/>
              </a:lnSpc>
              <a:buNone/>
            </a:pPr>
            <a:r>
              <a:rPr lang="en-US" sz="1100" dirty="0">
                <a:solidFill>
                  <a:srgbClr val="DA1B2E"/>
                </a:solidFill>
                <a:latin typeface="Sora Light" pitchFamily="34" charset="0"/>
                <a:ea typeface="Sora Light" pitchFamily="34" charset="-122"/>
                <a:cs typeface="Sora Light" pitchFamily="34" charset="-120"/>
              </a:rPr>
              <a:t>High</a:t>
            </a:r>
            <a:endParaRPr lang="en-US" sz="1100" dirty="0"/>
          </a:p>
        </p:txBody>
      </p:sp>
      <p:sp>
        <p:nvSpPr>
          <p:cNvPr id="39" name="Text 37"/>
          <p:cNvSpPr/>
          <p:nvPr/>
        </p:nvSpPr>
        <p:spPr>
          <a:xfrm>
            <a:off x="6284357" y="5753576"/>
            <a:ext cx="2083118" cy="464820"/>
          </a:xfrm>
          <a:prstGeom prst="rect">
            <a:avLst/>
          </a:prstGeom>
          <a:noFill/>
          <a:ln/>
        </p:spPr>
        <p:txBody>
          <a:bodyPr wrap="square" lIns="0" tIns="0" rIns="0" bIns="0" rtlCol="0" anchor="t"/>
          <a:lstStyle/>
          <a:p>
            <a:pPr algn="l" indent="0" marL="0">
              <a:lnSpc>
                <a:spcPts val="1800"/>
              </a:lnSpc>
              <a:buNone/>
            </a:pPr>
            <a:r>
              <a:rPr lang="en-US" sz="1100" dirty="0">
                <a:solidFill>
                  <a:srgbClr val="3B3535"/>
                </a:solidFill>
                <a:latin typeface="Sora Light" pitchFamily="34" charset="0"/>
                <a:ea typeface="Sora Light" pitchFamily="34" charset="-122"/>
                <a:cs typeface="Sora Light" pitchFamily="34" charset="-120"/>
              </a:rPr>
              <a:t>Field actions; scrap and rework</a:t>
            </a:r>
            <a:endParaRPr lang="en-US" sz="1100" dirty="0"/>
          </a:p>
        </p:txBody>
      </p:sp>
      <p:pic>
        <p:nvPicPr>
          <p:cNvPr id="40" name="Image 0" descr="preencoded.png">    </p:cNvPr>
          <p:cNvPicPr>
            <a:picLocks noChangeAspect="1"/>
          </p:cNvPicPr>
          <p:nvPr/>
        </p:nvPicPr>
        <p:blipFill>
          <a:blip r:embed="rId1"/>
          <a:stretch>
            <a:fillRect/>
          </a:stretch>
        </p:blipFill>
        <p:spPr>
          <a:xfrm>
            <a:off x="8882182" y="1958935"/>
            <a:ext cx="5174813" cy="5174813"/>
          </a:xfrm>
          <a:prstGeom prst="rect">
            <a:avLst/>
          </a:prstGeom>
        </p:spPr>
      </p:pic>
      <p:sp>
        <p:nvSpPr>
          <p:cNvPr id="41" name="Shape 38"/>
          <p:cNvSpPr/>
          <p:nvPr/>
        </p:nvSpPr>
        <p:spPr>
          <a:xfrm>
            <a:off x="8882182" y="7297103"/>
            <a:ext cx="5174813" cy="1081683"/>
          </a:xfrm>
          <a:prstGeom prst="roundRect">
            <a:avLst>
              <a:gd name="adj" fmla="val 5640"/>
            </a:avLst>
          </a:prstGeom>
          <a:solidFill>
            <a:srgbClr val="F7BBC1"/>
          </a:solidFill>
          <a:ln/>
        </p:spPr>
      </p:sp>
      <p:pic>
        <p:nvPicPr>
          <p:cNvPr id="42" name="Image 1" descr="preencoded.png">    </p:cNvPr>
          <p:cNvPicPr>
            <a:picLocks noChangeAspect="1"/>
          </p:cNvPicPr>
          <p:nvPr/>
        </p:nvPicPr>
        <p:blipFill>
          <a:blip r:embed="rId2"/>
          <a:stretch>
            <a:fillRect/>
          </a:stretch>
        </p:blipFill>
        <p:spPr>
          <a:xfrm>
            <a:off x="9027319" y="7511415"/>
            <a:ext cx="181451" cy="145137"/>
          </a:xfrm>
          <a:prstGeom prst="rect">
            <a:avLst/>
          </a:prstGeom>
        </p:spPr>
      </p:pic>
      <p:sp>
        <p:nvSpPr>
          <p:cNvPr id="43" name="Text 39"/>
          <p:cNvSpPr/>
          <p:nvPr/>
        </p:nvSpPr>
        <p:spPr>
          <a:xfrm>
            <a:off x="9353907" y="7478435"/>
            <a:ext cx="4557951" cy="697230"/>
          </a:xfrm>
          <a:prstGeom prst="rect">
            <a:avLst/>
          </a:prstGeom>
          <a:noFill/>
          <a:ln/>
        </p:spPr>
        <p:txBody>
          <a:bodyPr wrap="square" lIns="0" tIns="0" rIns="0" bIns="0" rtlCol="0" anchor="t"/>
          <a:lstStyle/>
          <a:p>
            <a:pPr algn="l" indent="0" marL="0">
              <a:lnSpc>
                <a:spcPts val="1800"/>
              </a:lnSpc>
              <a:buNone/>
            </a:pPr>
            <a:r>
              <a:rPr lang="en-US" sz="1100" b="1" dirty="0">
                <a:solidFill>
                  <a:srgbClr val="000000"/>
                </a:solidFill>
                <a:latin typeface="Sora Light" pitchFamily="34" charset="0"/>
                <a:ea typeface="Sora Light" pitchFamily="34" charset="-122"/>
                <a:cs typeface="Sora Light" pitchFamily="34" charset="-120"/>
              </a:rPr>
              <a:t>Monitoring Cadence:</a:t>
            </a:r>
            <a:pPr algn="l" indent="0" marL="0">
              <a:lnSpc>
                <a:spcPts val="1800"/>
              </a:lnSpc>
              <a:buNone/>
            </a:pPr>
            <a:r>
              <a:rPr lang="en-US" sz="1100" dirty="0">
                <a:solidFill>
                  <a:srgbClr val="000000"/>
                </a:solidFill>
                <a:latin typeface="Sora Light" pitchFamily="34" charset="0"/>
                <a:ea typeface="Sora Light" pitchFamily="34" charset="-122"/>
                <a:cs typeface="Sora Light" pitchFamily="34" charset="-120"/>
              </a:rPr>
              <a:t> Revisit risk heatmap quarterly; escalate high-likelihood/high-impact scenarios to executive steering immediately.</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07933" y="537329"/>
            <a:ext cx="10446187" cy="500063"/>
          </a:xfrm>
          <a:prstGeom prst="rect">
            <a:avLst/>
          </a:prstGeom>
          <a:noFill/>
          <a:ln/>
        </p:spPr>
        <p:txBody>
          <a:bodyPr wrap="none" lIns="0" tIns="0" rIns="0" bIns="0" rtlCol="0" anchor="t"/>
          <a:lstStyle/>
          <a:p>
            <a:pPr algn="l" indent="0" marL="0">
              <a:lnSpc>
                <a:spcPts val="3900"/>
              </a:lnSpc>
              <a:buNone/>
            </a:pPr>
            <a:r>
              <a:rPr lang="en-US" sz="3100" dirty="0">
                <a:solidFill>
                  <a:srgbClr val="1F1E1E"/>
                </a:solidFill>
                <a:latin typeface="Sora Semi Bold" pitchFamily="34" charset="0"/>
                <a:ea typeface="Sora Semi Bold" pitchFamily="34" charset="-122"/>
                <a:cs typeface="Sora Semi Bold" pitchFamily="34" charset="-120"/>
              </a:rPr>
              <a:t>Resilience Playbook: From Firefighting to Foresight</a:t>
            </a:r>
            <a:endParaRPr lang="en-US" sz="3100" dirty="0"/>
          </a:p>
        </p:txBody>
      </p:sp>
      <p:sp>
        <p:nvSpPr>
          <p:cNvPr id="3" name="Text 1"/>
          <p:cNvSpPr/>
          <p:nvPr/>
        </p:nvSpPr>
        <p:spPr>
          <a:xfrm>
            <a:off x="607933" y="1341358"/>
            <a:ext cx="13414534" cy="486489"/>
          </a:xfrm>
          <a:prstGeom prst="rect">
            <a:avLst/>
          </a:prstGeom>
          <a:noFill/>
          <a:ln/>
        </p:spPr>
        <p:txBody>
          <a:bodyPr wrap="square" lIns="0" tIns="0" rIns="0" bIns="0" rtlCol="0" anchor="t"/>
          <a:lstStyle/>
          <a:p>
            <a:pPr algn="l" indent="0" marL="0">
              <a:lnSpc>
                <a:spcPts val="1900"/>
              </a:lnSpc>
              <a:buNone/>
            </a:pPr>
            <a:r>
              <a:rPr lang="en-US" sz="1150" dirty="0">
                <a:solidFill>
                  <a:srgbClr val="3B3535"/>
                </a:solidFill>
                <a:latin typeface="Sora Light" pitchFamily="34" charset="0"/>
                <a:ea typeface="Sora Light" pitchFamily="34" charset="-122"/>
                <a:cs typeface="Sora Light" pitchFamily="34" charset="-120"/>
              </a:rPr>
              <a:t>Resilience requires moving beyond reactive firefighting to proactive, multi-functional capabilities. Organizations that embedded governance, supply diversification, and engineering agility during the shortage are better positioned for future disruptions.</a:t>
            </a:r>
            <a:endParaRPr lang="en-US" sz="1150" dirty="0"/>
          </a:p>
        </p:txBody>
      </p:sp>
      <p:sp>
        <p:nvSpPr>
          <p:cNvPr id="4" name="Shape 2"/>
          <p:cNvSpPr/>
          <p:nvPr/>
        </p:nvSpPr>
        <p:spPr>
          <a:xfrm>
            <a:off x="607933" y="1998821"/>
            <a:ext cx="4370189" cy="2924770"/>
          </a:xfrm>
          <a:prstGeom prst="roundRect">
            <a:avLst>
              <a:gd name="adj" fmla="val 2183"/>
            </a:avLst>
          </a:prstGeom>
          <a:solidFill>
            <a:srgbClr val="F9D2D6"/>
          </a:solidFill>
          <a:ln w="7620">
            <a:solidFill>
              <a:srgbClr val="DFB8BC"/>
            </a:solidFill>
            <a:prstDash val="solid"/>
          </a:ln>
        </p:spPr>
      </p:sp>
      <p:sp>
        <p:nvSpPr>
          <p:cNvPr id="5" name="Shape 3"/>
          <p:cNvSpPr/>
          <p:nvPr/>
        </p:nvSpPr>
        <p:spPr>
          <a:xfrm>
            <a:off x="767477" y="2158365"/>
            <a:ext cx="455890" cy="455890"/>
          </a:xfrm>
          <a:prstGeom prst="roundRect">
            <a:avLst>
              <a:gd name="adj" fmla="val 20055464"/>
            </a:avLst>
          </a:prstGeom>
          <a:solidFill>
            <a:srgbClr val="DA1B2E"/>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2850" y="2283619"/>
            <a:ext cx="205145" cy="205145"/>
          </a:xfrm>
          <a:prstGeom prst="rect">
            <a:avLst/>
          </a:prstGeom>
        </p:spPr>
      </p:pic>
      <p:sp>
        <p:nvSpPr>
          <p:cNvPr id="7" name="Text 4"/>
          <p:cNvSpPr/>
          <p:nvPr/>
        </p:nvSpPr>
        <p:spPr>
          <a:xfrm>
            <a:off x="767477" y="2766179"/>
            <a:ext cx="2000012" cy="250031"/>
          </a:xfrm>
          <a:prstGeom prst="rect">
            <a:avLst/>
          </a:prstGeom>
          <a:noFill/>
          <a:ln/>
        </p:spPr>
        <p:txBody>
          <a:bodyPr wrap="none" lIns="0" tIns="0" rIns="0" bIns="0" rtlCol="0" anchor="t"/>
          <a:lstStyle/>
          <a:p>
            <a:pPr algn="l" indent="0" marL="0">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Governance &amp; Data</a:t>
            </a:r>
            <a:endParaRPr lang="en-US" sz="1550" dirty="0"/>
          </a:p>
        </p:txBody>
      </p:sp>
      <p:sp>
        <p:nvSpPr>
          <p:cNvPr id="8" name="Text 5"/>
          <p:cNvSpPr/>
          <p:nvPr/>
        </p:nvSpPr>
        <p:spPr>
          <a:xfrm>
            <a:off x="767477" y="3107293"/>
            <a:ext cx="4051102" cy="243245"/>
          </a:xfrm>
          <a:prstGeom prst="rect">
            <a:avLst/>
          </a:prstGeom>
          <a:noFill/>
          <a:ln/>
        </p:spPr>
        <p:txBody>
          <a:bodyPr wrap="none" lIns="0" tIns="0" rIns="0" bIns="0" rtlCol="0" anchor="t"/>
          <a:lstStyle/>
          <a:p>
            <a:pPr algn="l" indent="0" marL="0">
              <a:lnSpc>
                <a:spcPts val="1900"/>
              </a:lnSpc>
              <a:buNone/>
            </a:pPr>
            <a:r>
              <a:rPr lang="en-US" sz="1150" b="1" dirty="0">
                <a:solidFill>
                  <a:srgbClr val="3B3535"/>
                </a:solidFill>
                <a:latin typeface="Sora Light" pitchFamily="34" charset="0"/>
                <a:ea typeface="Sora Light" pitchFamily="34" charset="-122"/>
                <a:cs typeface="Sora Light" pitchFamily="34" charset="-120"/>
              </a:rPr>
              <a:t>Actions:</a:t>
            </a:r>
            <a:endParaRPr lang="en-US" sz="1150" dirty="0"/>
          </a:p>
        </p:txBody>
      </p:sp>
      <p:sp>
        <p:nvSpPr>
          <p:cNvPr id="9" name="Text 6"/>
          <p:cNvSpPr/>
          <p:nvPr/>
        </p:nvSpPr>
        <p:spPr>
          <a:xfrm>
            <a:off x="767477" y="3441621"/>
            <a:ext cx="4051102" cy="486489"/>
          </a:xfrm>
          <a:prstGeom prst="rect">
            <a:avLst/>
          </a:prstGeom>
          <a:noFill/>
          <a:ln/>
        </p:spPr>
        <p:txBody>
          <a:bodyPr wrap="squar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Central BOM risk registry with part-to-node mapping</a:t>
            </a:r>
            <a:endParaRPr lang="en-US" sz="1150" dirty="0"/>
          </a:p>
        </p:txBody>
      </p:sp>
      <p:sp>
        <p:nvSpPr>
          <p:cNvPr id="10" name="Text 7"/>
          <p:cNvSpPr/>
          <p:nvPr/>
        </p:nvSpPr>
        <p:spPr>
          <a:xfrm>
            <a:off x="767477" y="3981212"/>
            <a:ext cx="4051102" cy="486489"/>
          </a:xfrm>
          <a:prstGeom prst="rect">
            <a:avLst/>
          </a:prstGeom>
          <a:noFill/>
          <a:ln/>
        </p:spPr>
        <p:txBody>
          <a:bodyPr wrap="squar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Allocation cockpit: confirmed-to-book (CTB), PPV, lead-time telemetry</a:t>
            </a:r>
            <a:endParaRPr lang="en-US" sz="1150" dirty="0"/>
          </a:p>
        </p:txBody>
      </p:sp>
      <p:sp>
        <p:nvSpPr>
          <p:cNvPr id="11" name="Text 8"/>
          <p:cNvSpPr/>
          <p:nvPr/>
        </p:nvSpPr>
        <p:spPr>
          <a:xfrm>
            <a:off x="767477" y="4520803"/>
            <a:ext cx="4051102"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Quarterly risk reviews with executive steering</a:t>
            </a:r>
            <a:endParaRPr lang="en-US" sz="1150" dirty="0"/>
          </a:p>
        </p:txBody>
      </p:sp>
      <p:sp>
        <p:nvSpPr>
          <p:cNvPr id="12" name="Shape 9"/>
          <p:cNvSpPr/>
          <p:nvPr/>
        </p:nvSpPr>
        <p:spPr>
          <a:xfrm>
            <a:off x="5130046" y="1998821"/>
            <a:ext cx="4370189" cy="2924770"/>
          </a:xfrm>
          <a:prstGeom prst="roundRect">
            <a:avLst>
              <a:gd name="adj" fmla="val 2183"/>
            </a:avLst>
          </a:prstGeom>
          <a:solidFill>
            <a:srgbClr val="F9D2D6"/>
          </a:solidFill>
          <a:ln w="7620">
            <a:solidFill>
              <a:srgbClr val="DFB8BC"/>
            </a:solidFill>
            <a:prstDash val="solid"/>
          </a:ln>
        </p:spPr>
      </p:sp>
      <p:sp>
        <p:nvSpPr>
          <p:cNvPr id="13" name="Shape 10"/>
          <p:cNvSpPr/>
          <p:nvPr/>
        </p:nvSpPr>
        <p:spPr>
          <a:xfrm>
            <a:off x="5289590" y="2158365"/>
            <a:ext cx="455890" cy="455890"/>
          </a:xfrm>
          <a:prstGeom prst="roundRect">
            <a:avLst>
              <a:gd name="adj" fmla="val 20055464"/>
            </a:avLst>
          </a:prstGeom>
          <a:solidFill>
            <a:srgbClr val="DA1B2E"/>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4963" y="2283619"/>
            <a:ext cx="205145" cy="205145"/>
          </a:xfrm>
          <a:prstGeom prst="rect">
            <a:avLst/>
          </a:prstGeom>
        </p:spPr>
      </p:pic>
      <p:sp>
        <p:nvSpPr>
          <p:cNvPr id="15" name="Text 11"/>
          <p:cNvSpPr/>
          <p:nvPr/>
        </p:nvSpPr>
        <p:spPr>
          <a:xfrm>
            <a:off x="5289590" y="2766179"/>
            <a:ext cx="2203371" cy="250031"/>
          </a:xfrm>
          <a:prstGeom prst="rect">
            <a:avLst/>
          </a:prstGeom>
          <a:noFill/>
          <a:ln/>
        </p:spPr>
        <p:txBody>
          <a:bodyPr wrap="none" lIns="0" tIns="0" rIns="0" bIns="0" rtlCol="0" anchor="t"/>
          <a:lstStyle/>
          <a:p>
            <a:pPr algn="l" indent="0" marL="0">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Supply &amp; Commercial</a:t>
            </a:r>
            <a:endParaRPr lang="en-US" sz="1550" dirty="0"/>
          </a:p>
        </p:txBody>
      </p:sp>
      <p:sp>
        <p:nvSpPr>
          <p:cNvPr id="16" name="Text 12"/>
          <p:cNvSpPr/>
          <p:nvPr/>
        </p:nvSpPr>
        <p:spPr>
          <a:xfrm>
            <a:off x="5289590" y="3107293"/>
            <a:ext cx="4051102" cy="243245"/>
          </a:xfrm>
          <a:prstGeom prst="rect">
            <a:avLst/>
          </a:prstGeom>
          <a:noFill/>
          <a:ln/>
        </p:spPr>
        <p:txBody>
          <a:bodyPr wrap="none" lIns="0" tIns="0" rIns="0" bIns="0" rtlCol="0" anchor="t"/>
          <a:lstStyle/>
          <a:p>
            <a:pPr algn="l" indent="0" marL="0">
              <a:lnSpc>
                <a:spcPts val="1900"/>
              </a:lnSpc>
              <a:buNone/>
            </a:pPr>
            <a:r>
              <a:rPr lang="en-US" sz="1150" b="1" dirty="0">
                <a:solidFill>
                  <a:srgbClr val="3B3535"/>
                </a:solidFill>
                <a:latin typeface="Sora Light" pitchFamily="34" charset="0"/>
                <a:ea typeface="Sora Light" pitchFamily="34" charset="-122"/>
                <a:cs typeface="Sora Light" pitchFamily="34" charset="-120"/>
              </a:rPr>
              <a:t>Actions:</a:t>
            </a:r>
            <a:endParaRPr lang="en-US" sz="1150" dirty="0"/>
          </a:p>
        </p:txBody>
      </p:sp>
      <p:sp>
        <p:nvSpPr>
          <p:cNvPr id="17" name="Text 13"/>
          <p:cNvSpPr/>
          <p:nvPr/>
        </p:nvSpPr>
        <p:spPr>
          <a:xfrm>
            <a:off x="5289590" y="3441621"/>
            <a:ext cx="4051102"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LTA and capacity reservations for top 50 risk parts</a:t>
            </a:r>
            <a:endParaRPr lang="en-US" sz="1150" dirty="0"/>
          </a:p>
        </p:txBody>
      </p:sp>
      <p:sp>
        <p:nvSpPr>
          <p:cNvPr id="18" name="Text 14"/>
          <p:cNvSpPr/>
          <p:nvPr/>
        </p:nvSpPr>
        <p:spPr>
          <a:xfrm>
            <a:off x="5289590" y="3737967"/>
            <a:ext cx="4051102" cy="486489"/>
          </a:xfrm>
          <a:prstGeom prst="rect">
            <a:avLst/>
          </a:prstGeom>
          <a:noFill/>
          <a:ln/>
        </p:spPr>
        <p:txBody>
          <a:bodyPr wrap="squar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Second-source roadmap; dual OSAT where feasible</a:t>
            </a:r>
            <a:endParaRPr lang="en-US" sz="1150" dirty="0"/>
          </a:p>
        </p:txBody>
      </p:sp>
      <p:sp>
        <p:nvSpPr>
          <p:cNvPr id="19" name="Text 15"/>
          <p:cNvSpPr/>
          <p:nvPr/>
        </p:nvSpPr>
        <p:spPr>
          <a:xfrm>
            <a:off x="5289590" y="4277558"/>
            <a:ext cx="4051102"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Supplier segmentation and joint recovery drills</a:t>
            </a:r>
            <a:endParaRPr lang="en-US" sz="1150" dirty="0"/>
          </a:p>
        </p:txBody>
      </p:sp>
      <p:sp>
        <p:nvSpPr>
          <p:cNvPr id="20" name="Shape 16"/>
          <p:cNvSpPr/>
          <p:nvPr/>
        </p:nvSpPr>
        <p:spPr>
          <a:xfrm>
            <a:off x="9652159" y="1998821"/>
            <a:ext cx="4370189" cy="2924770"/>
          </a:xfrm>
          <a:prstGeom prst="roundRect">
            <a:avLst>
              <a:gd name="adj" fmla="val 2183"/>
            </a:avLst>
          </a:prstGeom>
          <a:solidFill>
            <a:srgbClr val="F9D2D6"/>
          </a:solidFill>
          <a:ln w="7620">
            <a:solidFill>
              <a:srgbClr val="DFB8BC"/>
            </a:solidFill>
            <a:prstDash val="solid"/>
          </a:ln>
        </p:spPr>
      </p:sp>
      <p:sp>
        <p:nvSpPr>
          <p:cNvPr id="21" name="Shape 17"/>
          <p:cNvSpPr/>
          <p:nvPr/>
        </p:nvSpPr>
        <p:spPr>
          <a:xfrm>
            <a:off x="9811702" y="2158365"/>
            <a:ext cx="455890" cy="455890"/>
          </a:xfrm>
          <a:prstGeom prst="roundRect">
            <a:avLst>
              <a:gd name="adj" fmla="val 20055464"/>
            </a:avLst>
          </a:prstGeom>
          <a:solidFill>
            <a:srgbClr val="DA1B2E"/>
          </a:solidFill>
          <a:ln/>
        </p:spPr>
      </p:sp>
      <p:pic>
        <p:nvPicPr>
          <p:cNvPr id="2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7075" y="2283619"/>
            <a:ext cx="205145" cy="205145"/>
          </a:xfrm>
          <a:prstGeom prst="rect">
            <a:avLst/>
          </a:prstGeom>
        </p:spPr>
      </p:pic>
      <p:sp>
        <p:nvSpPr>
          <p:cNvPr id="23" name="Text 18"/>
          <p:cNvSpPr/>
          <p:nvPr/>
        </p:nvSpPr>
        <p:spPr>
          <a:xfrm>
            <a:off x="9811702" y="2766179"/>
            <a:ext cx="2298025" cy="250031"/>
          </a:xfrm>
          <a:prstGeom prst="rect">
            <a:avLst/>
          </a:prstGeom>
          <a:noFill/>
          <a:ln/>
        </p:spPr>
        <p:txBody>
          <a:bodyPr wrap="none" lIns="0" tIns="0" rIns="0" bIns="0" rtlCol="0" anchor="t"/>
          <a:lstStyle/>
          <a:p>
            <a:pPr algn="l" indent="0" marL="0">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Engineering &amp; Product</a:t>
            </a:r>
            <a:endParaRPr lang="en-US" sz="1550" dirty="0"/>
          </a:p>
        </p:txBody>
      </p:sp>
      <p:sp>
        <p:nvSpPr>
          <p:cNvPr id="24" name="Text 19"/>
          <p:cNvSpPr/>
          <p:nvPr/>
        </p:nvSpPr>
        <p:spPr>
          <a:xfrm>
            <a:off x="9811702" y="3107293"/>
            <a:ext cx="4051102" cy="243245"/>
          </a:xfrm>
          <a:prstGeom prst="rect">
            <a:avLst/>
          </a:prstGeom>
          <a:noFill/>
          <a:ln/>
        </p:spPr>
        <p:txBody>
          <a:bodyPr wrap="none" lIns="0" tIns="0" rIns="0" bIns="0" rtlCol="0" anchor="t"/>
          <a:lstStyle/>
          <a:p>
            <a:pPr algn="l" indent="0" marL="0">
              <a:lnSpc>
                <a:spcPts val="1900"/>
              </a:lnSpc>
              <a:buNone/>
            </a:pPr>
            <a:r>
              <a:rPr lang="en-US" sz="1150" b="1" dirty="0">
                <a:solidFill>
                  <a:srgbClr val="3B3535"/>
                </a:solidFill>
                <a:latin typeface="Sora Light" pitchFamily="34" charset="0"/>
                <a:ea typeface="Sora Light" pitchFamily="34" charset="-122"/>
                <a:cs typeface="Sora Light" pitchFamily="34" charset="-120"/>
              </a:rPr>
              <a:t>Actions:</a:t>
            </a:r>
            <a:endParaRPr lang="en-US" sz="1150" dirty="0"/>
          </a:p>
        </p:txBody>
      </p:sp>
      <p:sp>
        <p:nvSpPr>
          <p:cNvPr id="25" name="Text 20"/>
          <p:cNvSpPr/>
          <p:nvPr/>
        </p:nvSpPr>
        <p:spPr>
          <a:xfrm>
            <a:off x="9811702" y="3441621"/>
            <a:ext cx="4051102" cy="486489"/>
          </a:xfrm>
          <a:prstGeom prst="rect">
            <a:avLst/>
          </a:prstGeom>
          <a:noFill/>
          <a:ln/>
        </p:spPr>
        <p:txBody>
          <a:bodyPr wrap="squar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Alternate-approved parts list (AAPL) and design abstraction</a:t>
            </a:r>
            <a:endParaRPr lang="en-US" sz="1150" dirty="0"/>
          </a:p>
        </p:txBody>
      </p:sp>
      <p:sp>
        <p:nvSpPr>
          <p:cNvPr id="26" name="Text 21"/>
          <p:cNvSpPr/>
          <p:nvPr/>
        </p:nvSpPr>
        <p:spPr>
          <a:xfrm>
            <a:off x="9811702" y="3981212"/>
            <a:ext cx="4051102"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DFM standards for package/pinout/voltage agility</a:t>
            </a:r>
            <a:endParaRPr lang="en-US" sz="1150" dirty="0"/>
          </a:p>
        </p:txBody>
      </p:sp>
      <p:sp>
        <p:nvSpPr>
          <p:cNvPr id="27" name="Text 22"/>
          <p:cNvSpPr/>
          <p:nvPr/>
        </p:nvSpPr>
        <p:spPr>
          <a:xfrm>
            <a:off x="9811702" y="4277558"/>
            <a:ext cx="4051102" cy="486489"/>
          </a:xfrm>
          <a:prstGeom prst="rect">
            <a:avLst/>
          </a:prstGeom>
          <a:noFill/>
          <a:ln/>
        </p:spPr>
        <p:txBody>
          <a:bodyPr wrap="squar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Qualification fast lanes for non-safety critical SKUs</a:t>
            </a:r>
            <a:endParaRPr lang="en-US" sz="1150" dirty="0"/>
          </a:p>
        </p:txBody>
      </p:sp>
      <p:sp>
        <p:nvSpPr>
          <p:cNvPr id="28" name="Shape 23"/>
          <p:cNvSpPr/>
          <p:nvPr/>
        </p:nvSpPr>
        <p:spPr>
          <a:xfrm>
            <a:off x="607933" y="5170547"/>
            <a:ext cx="13414534" cy="26551"/>
          </a:xfrm>
          <a:prstGeom prst="rect">
            <a:avLst/>
          </a:prstGeom>
          <a:solidFill>
            <a:srgbClr val="3B3535">
              <a:alpha val="50000"/>
            </a:srgbClr>
          </a:solidFill>
          <a:ln/>
        </p:spPr>
      </p:sp>
      <p:sp>
        <p:nvSpPr>
          <p:cNvPr id="29" name="Text 24"/>
          <p:cNvSpPr/>
          <p:nvPr/>
        </p:nvSpPr>
        <p:spPr>
          <a:xfrm>
            <a:off x="607933" y="5424964"/>
            <a:ext cx="3222308" cy="300038"/>
          </a:xfrm>
          <a:prstGeom prst="rect">
            <a:avLst/>
          </a:prstGeom>
          <a:noFill/>
          <a:ln/>
        </p:spPr>
        <p:txBody>
          <a:bodyPr wrap="none" lIns="0" tIns="0" rIns="0" bIns="0" rtlCol="0" anchor="t"/>
          <a:lstStyle/>
          <a:p>
            <a:pPr algn="l" indent="0" marL="0">
              <a:lnSpc>
                <a:spcPts val="2350"/>
              </a:lnSpc>
              <a:buNone/>
            </a:pPr>
            <a:r>
              <a:rPr lang="en-US" sz="1850" dirty="0">
                <a:solidFill>
                  <a:srgbClr val="1F1E1E"/>
                </a:solidFill>
                <a:latin typeface="Sora Semi Bold" pitchFamily="34" charset="0"/>
                <a:ea typeface="Sora Semi Bold" pitchFamily="34" charset="-122"/>
                <a:cs typeface="Sora Semi Bold" pitchFamily="34" charset="-120"/>
              </a:rPr>
              <a:t>Implementation Roadmap</a:t>
            </a:r>
            <a:endParaRPr lang="en-US" sz="1850" dirty="0"/>
          </a:p>
        </p:txBody>
      </p:sp>
      <p:sp>
        <p:nvSpPr>
          <p:cNvPr id="30" name="Text 25"/>
          <p:cNvSpPr/>
          <p:nvPr/>
        </p:nvSpPr>
        <p:spPr>
          <a:xfrm>
            <a:off x="607933" y="6104811"/>
            <a:ext cx="2583061" cy="250031"/>
          </a:xfrm>
          <a:prstGeom prst="rect">
            <a:avLst/>
          </a:prstGeom>
          <a:noFill/>
          <a:ln/>
        </p:spPr>
        <p:txBody>
          <a:bodyPr wrap="none" lIns="0" tIns="0" rIns="0" bIns="0" rtlCol="0" anchor="t"/>
          <a:lstStyle/>
          <a:p>
            <a:pPr algn="l" indent="0" marL="0">
              <a:lnSpc>
                <a:spcPts val="1950"/>
              </a:lnSpc>
              <a:buNone/>
            </a:pPr>
            <a:r>
              <a:rPr lang="en-US" sz="1550" dirty="0">
                <a:solidFill>
                  <a:srgbClr val="1F1E1E"/>
                </a:solidFill>
                <a:latin typeface="Sora Semi Bold" pitchFamily="34" charset="0"/>
                <a:ea typeface="Sora Semi Bold" pitchFamily="34" charset="-122"/>
                <a:cs typeface="Sora Semi Bold" pitchFamily="34" charset="-120"/>
              </a:rPr>
              <a:t>Quick Wins (0–6 months)</a:t>
            </a:r>
            <a:endParaRPr lang="en-US" sz="1550" dirty="0"/>
          </a:p>
        </p:txBody>
      </p:sp>
      <p:sp>
        <p:nvSpPr>
          <p:cNvPr id="31" name="Text 26"/>
          <p:cNvSpPr/>
          <p:nvPr/>
        </p:nvSpPr>
        <p:spPr>
          <a:xfrm>
            <a:off x="607933" y="6506766"/>
            <a:ext cx="6521887"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SKU rationalization of low-velocity variants</a:t>
            </a:r>
            <a:endParaRPr lang="en-US" sz="1150" dirty="0"/>
          </a:p>
        </p:txBody>
      </p:sp>
      <p:sp>
        <p:nvSpPr>
          <p:cNvPr id="32" name="Text 27"/>
          <p:cNvSpPr/>
          <p:nvPr/>
        </p:nvSpPr>
        <p:spPr>
          <a:xfrm>
            <a:off x="607933" y="6803112"/>
            <a:ext cx="6521887"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Safety stock tiers by criticality</a:t>
            </a:r>
            <a:endParaRPr lang="en-US" sz="1150" dirty="0"/>
          </a:p>
        </p:txBody>
      </p:sp>
      <p:sp>
        <p:nvSpPr>
          <p:cNvPr id="33" name="Text 28"/>
          <p:cNvSpPr/>
          <p:nvPr/>
        </p:nvSpPr>
        <p:spPr>
          <a:xfrm>
            <a:off x="607933" y="7099459"/>
            <a:ext cx="6521887"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Transparent EAU forecasts to suppliers</a:t>
            </a:r>
            <a:endParaRPr lang="en-US" sz="1150" dirty="0"/>
          </a:p>
        </p:txBody>
      </p:sp>
      <p:sp>
        <p:nvSpPr>
          <p:cNvPr id="34" name="Text 29"/>
          <p:cNvSpPr/>
          <p:nvPr/>
        </p:nvSpPr>
        <p:spPr>
          <a:xfrm>
            <a:off x="607933" y="7395805"/>
            <a:ext cx="6521887"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Allocation tracking dashboards</a:t>
            </a:r>
            <a:endParaRPr lang="en-US" sz="1150" dirty="0"/>
          </a:p>
        </p:txBody>
      </p:sp>
      <p:sp>
        <p:nvSpPr>
          <p:cNvPr id="35" name="Text 30"/>
          <p:cNvSpPr/>
          <p:nvPr/>
        </p:nvSpPr>
        <p:spPr>
          <a:xfrm>
            <a:off x="7508200" y="6104811"/>
            <a:ext cx="2834759" cy="250031"/>
          </a:xfrm>
          <a:prstGeom prst="rect">
            <a:avLst/>
          </a:prstGeom>
          <a:noFill/>
          <a:ln/>
        </p:spPr>
        <p:txBody>
          <a:bodyPr wrap="none" lIns="0" tIns="0" rIns="0" bIns="0" rtlCol="0" anchor="t"/>
          <a:lstStyle/>
          <a:p>
            <a:pPr algn="l" indent="0" marL="0">
              <a:lnSpc>
                <a:spcPts val="1950"/>
              </a:lnSpc>
              <a:buNone/>
            </a:pPr>
            <a:r>
              <a:rPr lang="en-US" sz="1550" dirty="0">
                <a:solidFill>
                  <a:srgbClr val="1F1E1E"/>
                </a:solidFill>
                <a:latin typeface="Sora Semi Bold" pitchFamily="34" charset="0"/>
                <a:ea typeface="Sora Semi Bold" pitchFamily="34" charset="-122"/>
                <a:cs typeface="Sora Semi Bold" pitchFamily="34" charset="-120"/>
              </a:rPr>
              <a:t>Foundational (6–18 months)</a:t>
            </a:r>
            <a:endParaRPr lang="en-US" sz="1550" dirty="0"/>
          </a:p>
        </p:txBody>
      </p:sp>
      <p:sp>
        <p:nvSpPr>
          <p:cNvPr id="36" name="Text 31"/>
          <p:cNvSpPr/>
          <p:nvPr/>
        </p:nvSpPr>
        <p:spPr>
          <a:xfrm>
            <a:off x="7508200" y="6506766"/>
            <a:ext cx="6521887"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Node-diversified product platforms</a:t>
            </a:r>
            <a:endParaRPr lang="en-US" sz="1150" dirty="0"/>
          </a:p>
        </p:txBody>
      </p:sp>
      <p:sp>
        <p:nvSpPr>
          <p:cNvPr id="37" name="Text 32"/>
          <p:cNvSpPr/>
          <p:nvPr/>
        </p:nvSpPr>
        <p:spPr>
          <a:xfrm>
            <a:off x="7508200" y="6803112"/>
            <a:ext cx="6521887"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AP-enabled planning (event-driven scenarios)</a:t>
            </a:r>
            <a:endParaRPr lang="en-US" sz="1150" dirty="0"/>
          </a:p>
        </p:txBody>
      </p:sp>
      <p:sp>
        <p:nvSpPr>
          <p:cNvPr id="38" name="Text 33"/>
          <p:cNvSpPr/>
          <p:nvPr/>
        </p:nvSpPr>
        <p:spPr>
          <a:xfrm>
            <a:off x="7508200" y="7099459"/>
            <a:ext cx="6521887"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Advanced test capacity buffers</a:t>
            </a:r>
            <a:endParaRPr lang="en-US" sz="1150" dirty="0"/>
          </a:p>
        </p:txBody>
      </p:sp>
      <p:sp>
        <p:nvSpPr>
          <p:cNvPr id="39" name="Text 34"/>
          <p:cNvSpPr/>
          <p:nvPr/>
        </p:nvSpPr>
        <p:spPr>
          <a:xfrm>
            <a:off x="7508200" y="7395805"/>
            <a:ext cx="6521887"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Cross-functional risk governance model</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34484" y="500539"/>
            <a:ext cx="9922550" cy="521732"/>
          </a:xfrm>
          <a:prstGeom prst="rect">
            <a:avLst/>
          </a:prstGeom>
          <a:noFill/>
          <a:ln/>
        </p:spPr>
        <p:txBody>
          <a:bodyPr wrap="none" lIns="0" tIns="0" rIns="0" bIns="0" rtlCol="0" anchor="t"/>
          <a:lstStyle/>
          <a:p>
            <a:pPr algn="l" indent="0" marL="0">
              <a:lnSpc>
                <a:spcPts val="4100"/>
              </a:lnSpc>
              <a:buNone/>
            </a:pPr>
            <a:r>
              <a:rPr lang="en-US" sz="3250" dirty="0">
                <a:solidFill>
                  <a:srgbClr val="1F1E1E"/>
                </a:solidFill>
                <a:latin typeface="Sora Semi Bold" pitchFamily="34" charset="0"/>
                <a:ea typeface="Sora Semi Bold" pitchFamily="34" charset="-122"/>
                <a:cs typeface="Sora Semi Bold" pitchFamily="34" charset="-120"/>
              </a:rPr>
              <a:t>Timeline: Shock, Squeeze, Response, Recovery</a:t>
            </a:r>
            <a:endParaRPr lang="en-US" sz="3250" dirty="0"/>
          </a:p>
        </p:txBody>
      </p:sp>
      <p:sp>
        <p:nvSpPr>
          <p:cNvPr id="3" name="Text 1"/>
          <p:cNvSpPr/>
          <p:nvPr/>
        </p:nvSpPr>
        <p:spPr>
          <a:xfrm>
            <a:off x="634484" y="1339453"/>
            <a:ext cx="13361432" cy="507444"/>
          </a:xfrm>
          <a:prstGeom prst="rect">
            <a:avLst/>
          </a:prstGeom>
          <a:noFill/>
          <a:ln/>
        </p:spPr>
        <p:txBody>
          <a:bodyPr wrap="square" lIns="0" tIns="0" rIns="0" bIns="0" rtlCol="0" anchor="t"/>
          <a:lstStyle/>
          <a:p>
            <a:pPr algn="l" indent="0" marL="0">
              <a:lnSpc>
                <a:spcPts val="1950"/>
              </a:lnSpc>
              <a:buNone/>
            </a:pPr>
            <a:r>
              <a:rPr lang="en-US" sz="1200" dirty="0">
                <a:solidFill>
                  <a:srgbClr val="3B3535"/>
                </a:solidFill>
                <a:latin typeface="Sora Light" pitchFamily="34" charset="0"/>
                <a:ea typeface="Sora Light" pitchFamily="34" charset="-122"/>
                <a:cs typeface="Sora Light" pitchFamily="34" charset="-120"/>
              </a:rPr>
              <a:t>The semiconductor shortage unfolded in four distinct phases, each demanding different strategic responses. Understanding this arc helps organizations prepare for the next disruption and embed resilience during periods of relative stability.</a:t>
            </a:r>
            <a:endParaRPr lang="en-US" sz="1200" dirty="0"/>
          </a:p>
        </p:txBody>
      </p:sp>
      <p:sp>
        <p:nvSpPr>
          <p:cNvPr id="4" name="Shape 2"/>
          <p:cNvSpPr/>
          <p:nvPr/>
        </p:nvSpPr>
        <p:spPr>
          <a:xfrm>
            <a:off x="634484" y="4197191"/>
            <a:ext cx="13361432" cy="22860"/>
          </a:xfrm>
          <a:prstGeom prst="roundRect">
            <a:avLst>
              <a:gd name="adj" fmla="val 291475"/>
            </a:avLst>
          </a:prstGeom>
          <a:solidFill>
            <a:srgbClr val="DFB8BC"/>
          </a:solidFill>
          <a:ln/>
        </p:spPr>
      </p:sp>
      <p:sp>
        <p:nvSpPr>
          <p:cNvPr id="5" name="Shape 3"/>
          <p:cNvSpPr/>
          <p:nvPr/>
        </p:nvSpPr>
        <p:spPr>
          <a:xfrm>
            <a:off x="3235762" y="3721298"/>
            <a:ext cx="22860" cy="475893"/>
          </a:xfrm>
          <a:prstGeom prst="roundRect">
            <a:avLst>
              <a:gd name="adj" fmla="val 291475"/>
            </a:avLst>
          </a:prstGeom>
          <a:solidFill>
            <a:srgbClr val="DFB8BC"/>
          </a:solidFill>
          <a:ln/>
        </p:spPr>
      </p:sp>
      <p:sp>
        <p:nvSpPr>
          <p:cNvPr id="6" name="Shape 4"/>
          <p:cNvSpPr/>
          <p:nvPr/>
        </p:nvSpPr>
        <p:spPr>
          <a:xfrm>
            <a:off x="3068717" y="4018717"/>
            <a:ext cx="356949" cy="356949"/>
          </a:xfrm>
          <a:prstGeom prst="roundRect">
            <a:avLst>
              <a:gd name="adj" fmla="val 18667"/>
            </a:avLst>
          </a:prstGeom>
          <a:solidFill>
            <a:srgbClr val="F9D2D6"/>
          </a:solidFill>
          <a:ln w="7620">
            <a:solidFill>
              <a:srgbClr val="DFB8BC"/>
            </a:solidFill>
            <a:prstDash val="solid"/>
          </a:ln>
        </p:spPr>
      </p:sp>
      <p:sp>
        <p:nvSpPr>
          <p:cNvPr id="7" name="Text 5"/>
          <p:cNvSpPr/>
          <p:nvPr/>
        </p:nvSpPr>
        <p:spPr>
          <a:xfrm>
            <a:off x="3121997" y="4040684"/>
            <a:ext cx="250388" cy="313015"/>
          </a:xfrm>
          <a:prstGeom prst="rect">
            <a:avLst/>
          </a:prstGeom>
          <a:noFill/>
          <a:ln/>
        </p:spPr>
        <p:txBody>
          <a:bodyPr wrap="none" lIns="0" tIns="0" rIns="0" bIns="0" rtlCol="0" anchor="t"/>
          <a:lstStyle/>
          <a:p>
            <a:pPr algn="ctr" indent="0" marL="0">
              <a:lnSpc>
                <a:spcPts val="1950"/>
              </a:lnSpc>
              <a:buNone/>
            </a:pPr>
            <a:r>
              <a:rPr lang="en-US" sz="1950" dirty="0">
                <a:solidFill>
                  <a:srgbClr val="3B3535"/>
                </a:solidFill>
                <a:latin typeface="Sora Semi Bold" pitchFamily="34" charset="0"/>
                <a:ea typeface="Sora Semi Bold" pitchFamily="34" charset="-122"/>
                <a:cs typeface="Sora Semi Bold" pitchFamily="34" charset="-120"/>
              </a:rPr>
              <a:t>1</a:t>
            </a:r>
            <a:endParaRPr lang="en-US" sz="1950" dirty="0"/>
          </a:p>
        </p:txBody>
      </p:sp>
      <p:sp>
        <p:nvSpPr>
          <p:cNvPr id="8" name="Text 6"/>
          <p:cNvSpPr/>
          <p:nvPr/>
        </p:nvSpPr>
        <p:spPr>
          <a:xfrm>
            <a:off x="2203490" y="2025372"/>
            <a:ext cx="2087404" cy="260866"/>
          </a:xfrm>
          <a:prstGeom prst="rect">
            <a:avLst/>
          </a:prstGeom>
          <a:noFill/>
          <a:ln/>
        </p:spPr>
        <p:txBody>
          <a:bodyPr wrap="none" lIns="0" tIns="0" rIns="0" bIns="0" rtlCol="0" anchor="t"/>
          <a:lstStyle/>
          <a:p>
            <a:pPr algn="ctr" indent="0" marL="0">
              <a:lnSpc>
                <a:spcPts val="2050"/>
              </a:lnSpc>
              <a:buNone/>
            </a:pPr>
            <a:r>
              <a:rPr lang="en-US" sz="1600" dirty="0">
                <a:solidFill>
                  <a:srgbClr val="3B3535"/>
                </a:solidFill>
                <a:latin typeface="Sora Semi Bold" pitchFamily="34" charset="0"/>
                <a:ea typeface="Sora Semi Bold" pitchFamily="34" charset="-122"/>
                <a:cs typeface="Sora Semi Bold" pitchFamily="34" charset="-120"/>
              </a:rPr>
              <a:t>2020 H1: Shock</a:t>
            </a:r>
            <a:endParaRPr lang="en-US" sz="1600" dirty="0"/>
          </a:p>
        </p:txBody>
      </p:sp>
      <p:sp>
        <p:nvSpPr>
          <p:cNvPr id="9" name="Text 7"/>
          <p:cNvSpPr/>
          <p:nvPr/>
        </p:nvSpPr>
        <p:spPr>
          <a:xfrm>
            <a:off x="793075" y="2381369"/>
            <a:ext cx="4908352"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Auto demand collapse and order cancellations</a:t>
            </a:r>
            <a:endParaRPr lang="en-US" sz="1200" dirty="0"/>
          </a:p>
        </p:txBody>
      </p:sp>
      <p:sp>
        <p:nvSpPr>
          <p:cNvPr id="10" name="Text 8"/>
          <p:cNvSpPr/>
          <p:nvPr/>
        </p:nvSpPr>
        <p:spPr>
          <a:xfrm>
            <a:off x="793075" y="2690574"/>
            <a:ext cx="4908352"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Early fab and OSAT disruptions from COVID-19</a:t>
            </a:r>
            <a:endParaRPr lang="en-US" sz="1200" dirty="0"/>
          </a:p>
        </p:txBody>
      </p:sp>
      <p:sp>
        <p:nvSpPr>
          <p:cNvPr id="11" name="Text 9"/>
          <p:cNvSpPr/>
          <p:nvPr/>
        </p:nvSpPr>
        <p:spPr>
          <a:xfrm>
            <a:off x="793075" y="2999780"/>
            <a:ext cx="4908352"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Demand forecasts revised downward</a:t>
            </a:r>
            <a:endParaRPr lang="en-US" sz="1200" dirty="0"/>
          </a:p>
        </p:txBody>
      </p:sp>
      <p:sp>
        <p:nvSpPr>
          <p:cNvPr id="12" name="Shape 10"/>
          <p:cNvSpPr/>
          <p:nvPr/>
        </p:nvSpPr>
        <p:spPr>
          <a:xfrm>
            <a:off x="5947767" y="4197191"/>
            <a:ext cx="22860" cy="475893"/>
          </a:xfrm>
          <a:prstGeom prst="roundRect">
            <a:avLst>
              <a:gd name="adj" fmla="val 291475"/>
            </a:avLst>
          </a:prstGeom>
          <a:solidFill>
            <a:srgbClr val="DFB8BC"/>
          </a:solidFill>
          <a:ln/>
        </p:spPr>
      </p:sp>
      <p:sp>
        <p:nvSpPr>
          <p:cNvPr id="13" name="Shape 11"/>
          <p:cNvSpPr/>
          <p:nvPr/>
        </p:nvSpPr>
        <p:spPr>
          <a:xfrm>
            <a:off x="5780723" y="4018717"/>
            <a:ext cx="356949" cy="356949"/>
          </a:xfrm>
          <a:prstGeom prst="roundRect">
            <a:avLst>
              <a:gd name="adj" fmla="val 18667"/>
            </a:avLst>
          </a:prstGeom>
          <a:solidFill>
            <a:srgbClr val="F9D2D6"/>
          </a:solidFill>
          <a:ln w="7620">
            <a:solidFill>
              <a:srgbClr val="DFB8BC"/>
            </a:solidFill>
            <a:prstDash val="solid"/>
          </a:ln>
        </p:spPr>
      </p:sp>
      <p:sp>
        <p:nvSpPr>
          <p:cNvPr id="14" name="Text 12"/>
          <p:cNvSpPr/>
          <p:nvPr/>
        </p:nvSpPr>
        <p:spPr>
          <a:xfrm>
            <a:off x="5834003" y="4040684"/>
            <a:ext cx="250388" cy="313015"/>
          </a:xfrm>
          <a:prstGeom prst="rect">
            <a:avLst/>
          </a:prstGeom>
          <a:noFill/>
          <a:ln/>
        </p:spPr>
        <p:txBody>
          <a:bodyPr wrap="none" lIns="0" tIns="0" rIns="0" bIns="0" rtlCol="0" anchor="t"/>
          <a:lstStyle/>
          <a:p>
            <a:pPr algn="ctr" indent="0" marL="0">
              <a:lnSpc>
                <a:spcPts val="1950"/>
              </a:lnSpc>
              <a:buNone/>
            </a:pPr>
            <a:r>
              <a:rPr lang="en-US" sz="1950" dirty="0">
                <a:solidFill>
                  <a:srgbClr val="3B3535"/>
                </a:solidFill>
                <a:latin typeface="Sora Semi Bold" pitchFamily="34" charset="0"/>
                <a:ea typeface="Sora Semi Bold" pitchFamily="34" charset="-122"/>
                <a:cs typeface="Sora Semi Bold" pitchFamily="34" charset="-120"/>
              </a:rPr>
              <a:t>2</a:t>
            </a:r>
            <a:endParaRPr lang="en-US" sz="1950" dirty="0"/>
          </a:p>
        </p:txBody>
      </p:sp>
      <p:sp>
        <p:nvSpPr>
          <p:cNvPr id="15" name="Text 13"/>
          <p:cNvSpPr/>
          <p:nvPr/>
        </p:nvSpPr>
        <p:spPr>
          <a:xfrm>
            <a:off x="4640580" y="4831675"/>
            <a:ext cx="2637115" cy="260866"/>
          </a:xfrm>
          <a:prstGeom prst="rect">
            <a:avLst/>
          </a:prstGeom>
          <a:noFill/>
          <a:ln/>
        </p:spPr>
        <p:txBody>
          <a:bodyPr wrap="none" lIns="0" tIns="0" rIns="0" bIns="0" rtlCol="0" anchor="t"/>
          <a:lstStyle/>
          <a:p>
            <a:pPr algn="ctr" indent="0" marL="0">
              <a:lnSpc>
                <a:spcPts val="2050"/>
              </a:lnSpc>
              <a:buNone/>
            </a:pPr>
            <a:r>
              <a:rPr lang="en-US" sz="1600" dirty="0">
                <a:solidFill>
                  <a:srgbClr val="3B3535"/>
                </a:solidFill>
                <a:latin typeface="Sora Semi Bold" pitchFamily="34" charset="0"/>
                <a:ea typeface="Sora Semi Bold" pitchFamily="34" charset="-122"/>
                <a:cs typeface="Sora Semi Bold" pitchFamily="34" charset="-120"/>
              </a:rPr>
              <a:t>2020 H2 – 2021: Squeeze</a:t>
            </a:r>
            <a:endParaRPr lang="en-US" sz="1600" dirty="0"/>
          </a:p>
        </p:txBody>
      </p:sp>
      <p:sp>
        <p:nvSpPr>
          <p:cNvPr id="16" name="Text 14"/>
          <p:cNvSpPr/>
          <p:nvPr/>
        </p:nvSpPr>
        <p:spPr>
          <a:xfrm>
            <a:off x="3504962" y="5187672"/>
            <a:ext cx="4908471"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Sharp rebound plus work-from-home surge</a:t>
            </a:r>
            <a:endParaRPr lang="en-US" sz="1200" dirty="0"/>
          </a:p>
        </p:txBody>
      </p:sp>
      <p:sp>
        <p:nvSpPr>
          <p:cNvPr id="17" name="Text 15"/>
          <p:cNvSpPr/>
          <p:nvPr/>
        </p:nvSpPr>
        <p:spPr>
          <a:xfrm>
            <a:off x="3504962" y="5496878"/>
            <a:ext cx="4908471"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Double-booking behavior amplifies shortages</a:t>
            </a:r>
            <a:endParaRPr lang="en-US" sz="1200" dirty="0"/>
          </a:p>
        </p:txBody>
      </p:sp>
      <p:sp>
        <p:nvSpPr>
          <p:cNvPr id="18" name="Text 16"/>
          <p:cNvSpPr/>
          <p:nvPr/>
        </p:nvSpPr>
        <p:spPr>
          <a:xfrm>
            <a:off x="3504962" y="5806083"/>
            <a:ext cx="4908471" cy="507444"/>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Weather events, fires, and lockdowns create cascading constraints</a:t>
            </a:r>
            <a:endParaRPr lang="en-US" sz="1200" dirty="0"/>
          </a:p>
        </p:txBody>
      </p:sp>
      <p:sp>
        <p:nvSpPr>
          <p:cNvPr id="19" name="Text 17"/>
          <p:cNvSpPr/>
          <p:nvPr/>
        </p:nvSpPr>
        <p:spPr>
          <a:xfrm>
            <a:off x="3504962" y="6369010"/>
            <a:ext cx="4908471"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Lead times begin steep climb</a:t>
            </a:r>
            <a:endParaRPr lang="en-US" sz="1200" dirty="0"/>
          </a:p>
        </p:txBody>
      </p:sp>
      <p:sp>
        <p:nvSpPr>
          <p:cNvPr id="20" name="Shape 18"/>
          <p:cNvSpPr/>
          <p:nvPr/>
        </p:nvSpPr>
        <p:spPr>
          <a:xfrm>
            <a:off x="8659654" y="3721298"/>
            <a:ext cx="22860" cy="475893"/>
          </a:xfrm>
          <a:prstGeom prst="roundRect">
            <a:avLst>
              <a:gd name="adj" fmla="val 291475"/>
            </a:avLst>
          </a:prstGeom>
          <a:solidFill>
            <a:srgbClr val="DFB8BC"/>
          </a:solidFill>
          <a:ln/>
        </p:spPr>
      </p:sp>
      <p:sp>
        <p:nvSpPr>
          <p:cNvPr id="21" name="Shape 19"/>
          <p:cNvSpPr/>
          <p:nvPr/>
        </p:nvSpPr>
        <p:spPr>
          <a:xfrm>
            <a:off x="8492609" y="4018717"/>
            <a:ext cx="356949" cy="356949"/>
          </a:xfrm>
          <a:prstGeom prst="roundRect">
            <a:avLst>
              <a:gd name="adj" fmla="val 18667"/>
            </a:avLst>
          </a:prstGeom>
          <a:solidFill>
            <a:srgbClr val="F9D2D6"/>
          </a:solidFill>
          <a:ln w="7620">
            <a:solidFill>
              <a:srgbClr val="DFB8BC"/>
            </a:solidFill>
            <a:prstDash val="solid"/>
          </a:ln>
        </p:spPr>
      </p:sp>
      <p:sp>
        <p:nvSpPr>
          <p:cNvPr id="22" name="Text 20"/>
          <p:cNvSpPr/>
          <p:nvPr/>
        </p:nvSpPr>
        <p:spPr>
          <a:xfrm>
            <a:off x="8545890" y="4040684"/>
            <a:ext cx="250388" cy="313015"/>
          </a:xfrm>
          <a:prstGeom prst="rect">
            <a:avLst/>
          </a:prstGeom>
          <a:noFill/>
          <a:ln/>
        </p:spPr>
        <p:txBody>
          <a:bodyPr wrap="none" lIns="0" tIns="0" rIns="0" bIns="0" rtlCol="0" anchor="t"/>
          <a:lstStyle/>
          <a:p>
            <a:pPr algn="ctr" indent="0" marL="0">
              <a:lnSpc>
                <a:spcPts val="1950"/>
              </a:lnSpc>
              <a:buNone/>
            </a:pPr>
            <a:r>
              <a:rPr lang="en-US" sz="1950" dirty="0">
                <a:solidFill>
                  <a:srgbClr val="3B3535"/>
                </a:solidFill>
                <a:latin typeface="Sora Semi Bold" pitchFamily="34" charset="0"/>
                <a:ea typeface="Sora Semi Bold" pitchFamily="34" charset="-122"/>
                <a:cs typeface="Sora Semi Bold" pitchFamily="34" charset="-120"/>
              </a:rPr>
              <a:t>3</a:t>
            </a:r>
            <a:endParaRPr lang="en-US" sz="1950" dirty="0"/>
          </a:p>
        </p:txBody>
      </p:sp>
      <p:sp>
        <p:nvSpPr>
          <p:cNvPr id="23" name="Text 21"/>
          <p:cNvSpPr/>
          <p:nvPr/>
        </p:nvSpPr>
        <p:spPr>
          <a:xfrm>
            <a:off x="7627382" y="2025372"/>
            <a:ext cx="2087404" cy="260866"/>
          </a:xfrm>
          <a:prstGeom prst="rect">
            <a:avLst/>
          </a:prstGeom>
          <a:noFill/>
          <a:ln/>
        </p:spPr>
        <p:txBody>
          <a:bodyPr wrap="none" lIns="0" tIns="0" rIns="0" bIns="0" rtlCol="0" anchor="t"/>
          <a:lstStyle/>
          <a:p>
            <a:pPr algn="ctr" indent="0" marL="0">
              <a:lnSpc>
                <a:spcPts val="2050"/>
              </a:lnSpc>
              <a:buNone/>
            </a:pPr>
            <a:r>
              <a:rPr lang="en-US" sz="1600" dirty="0">
                <a:solidFill>
                  <a:srgbClr val="3B3535"/>
                </a:solidFill>
                <a:latin typeface="Sora Semi Bold" pitchFamily="34" charset="0"/>
                <a:ea typeface="Sora Semi Bold" pitchFamily="34" charset="-122"/>
                <a:cs typeface="Sora Semi Bold" pitchFamily="34" charset="-120"/>
              </a:rPr>
              <a:t>2022: Response</a:t>
            </a:r>
            <a:endParaRPr lang="en-US" sz="1600" dirty="0"/>
          </a:p>
        </p:txBody>
      </p:sp>
      <p:sp>
        <p:nvSpPr>
          <p:cNvPr id="24" name="Text 22"/>
          <p:cNvSpPr/>
          <p:nvPr/>
        </p:nvSpPr>
        <p:spPr>
          <a:xfrm>
            <a:off x="6216848" y="2381369"/>
            <a:ext cx="4908471"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Major capacity announcements from foundries</a:t>
            </a:r>
            <a:endParaRPr lang="en-US" sz="1200" dirty="0"/>
          </a:p>
        </p:txBody>
      </p:sp>
      <p:sp>
        <p:nvSpPr>
          <p:cNvPr id="25" name="Text 23"/>
          <p:cNvSpPr/>
          <p:nvPr/>
        </p:nvSpPr>
        <p:spPr>
          <a:xfrm>
            <a:off x="6216848" y="2690574"/>
            <a:ext cx="4908471"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Policy incentives unveiled (CHIPS Acts)</a:t>
            </a:r>
            <a:endParaRPr lang="en-US" sz="1200" dirty="0"/>
          </a:p>
        </p:txBody>
      </p:sp>
      <p:sp>
        <p:nvSpPr>
          <p:cNvPr id="26" name="Text 24"/>
          <p:cNvSpPr/>
          <p:nvPr/>
        </p:nvSpPr>
        <p:spPr>
          <a:xfrm>
            <a:off x="6216848" y="2999780"/>
            <a:ext cx="4908471"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Peak lead times reached at mature nodes</a:t>
            </a:r>
            <a:endParaRPr lang="en-US" sz="1200" dirty="0"/>
          </a:p>
        </p:txBody>
      </p:sp>
      <p:sp>
        <p:nvSpPr>
          <p:cNvPr id="27" name="Text 25"/>
          <p:cNvSpPr/>
          <p:nvPr/>
        </p:nvSpPr>
        <p:spPr>
          <a:xfrm>
            <a:off x="6216848" y="3308985"/>
            <a:ext cx="4908471"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Resilience investments: AAPL, LTAs, dual-source plans</a:t>
            </a:r>
            <a:endParaRPr lang="en-US" sz="1200" dirty="0"/>
          </a:p>
        </p:txBody>
      </p:sp>
      <p:sp>
        <p:nvSpPr>
          <p:cNvPr id="28" name="Shape 26"/>
          <p:cNvSpPr/>
          <p:nvPr/>
        </p:nvSpPr>
        <p:spPr>
          <a:xfrm>
            <a:off x="11371659" y="4197191"/>
            <a:ext cx="22860" cy="475893"/>
          </a:xfrm>
          <a:prstGeom prst="roundRect">
            <a:avLst>
              <a:gd name="adj" fmla="val 291475"/>
            </a:avLst>
          </a:prstGeom>
          <a:solidFill>
            <a:srgbClr val="DFB8BC"/>
          </a:solidFill>
          <a:ln/>
        </p:spPr>
      </p:sp>
      <p:sp>
        <p:nvSpPr>
          <p:cNvPr id="29" name="Shape 27"/>
          <p:cNvSpPr/>
          <p:nvPr/>
        </p:nvSpPr>
        <p:spPr>
          <a:xfrm>
            <a:off x="11204615" y="4018717"/>
            <a:ext cx="356949" cy="356949"/>
          </a:xfrm>
          <a:prstGeom prst="roundRect">
            <a:avLst>
              <a:gd name="adj" fmla="val 18667"/>
            </a:avLst>
          </a:prstGeom>
          <a:solidFill>
            <a:srgbClr val="F9D2D6"/>
          </a:solidFill>
          <a:ln w="7620">
            <a:solidFill>
              <a:srgbClr val="DFB8BC"/>
            </a:solidFill>
            <a:prstDash val="solid"/>
          </a:ln>
        </p:spPr>
      </p:sp>
      <p:sp>
        <p:nvSpPr>
          <p:cNvPr id="30" name="Text 28"/>
          <p:cNvSpPr/>
          <p:nvPr/>
        </p:nvSpPr>
        <p:spPr>
          <a:xfrm>
            <a:off x="11257895" y="4040684"/>
            <a:ext cx="250388" cy="313015"/>
          </a:xfrm>
          <a:prstGeom prst="rect">
            <a:avLst/>
          </a:prstGeom>
          <a:noFill/>
          <a:ln/>
        </p:spPr>
        <p:txBody>
          <a:bodyPr wrap="none" lIns="0" tIns="0" rIns="0" bIns="0" rtlCol="0" anchor="t"/>
          <a:lstStyle/>
          <a:p>
            <a:pPr algn="ctr" indent="0" marL="0">
              <a:lnSpc>
                <a:spcPts val="1950"/>
              </a:lnSpc>
              <a:buNone/>
            </a:pPr>
            <a:r>
              <a:rPr lang="en-US" sz="1950" dirty="0">
                <a:solidFill>
                  <a:srgbClr val="3B3535"/>
                </a:solidFill>
                <a:latin typeface="Sora Semi Bold" pitchFamily="34" charset="0"/>
                <a:ea typeface="Sora Semi Bold" pitchFamily="34" charset="-122"/>
                <a:cs typeface="Sora Semi Bold" pitchFamily="34" charset="-120"/>
              </a:rPr>
              <a:t>4</a:t>
            </a:r>
            <a:endParaRPr lang="en-US" sz="1950" dirty="0"/>
          </a:p>
        </p:txBody>
      </p:sp>
      <p:sp>
        <p:nvSpPr>
          <p:cNvPr id="31" name="Text 29"/>
          <p:cNvSpPr/>
          <p:nvPr/>
        </p:nvSpPr>
        <p:spPr>
          <a:xfrm>
            <a:off x="10339388" y="4831675"/>
            <a:ext cx="2087404" cy="260866"/>
          </a:xfrm>
          <a:prstGeom prst="rect">
            <a:avLst/>
          </a:prstGeom>
          <a:noFill/>
          <a:ln/>
        </p:spPr>
        <p:txBody>
          <a:bodyPr wrap="none" lIns="0" tIns="0" rIns="0" bIns="0" rtlCol="0" anchor="t"/>
          <a:lstStyle/>
          <a:p>
            <a:pPr algn="ctr" indent="0" marL="0">
              <a:lnSpc>
                <a:spcPts val="2050"/>
              </a:lnSpc>
              <a:buNone/>
            </a:pPr>
            <a:r>
              <a:rPr lang="en-US" sz="1600" dirty="0">
                <a:solidFill>
                  <a:srgbClr val="3B3535"/>
                </a:solidFill>
                <a:latin typeface="Sora Semi Bold" pitchFamily="34" charset="0"/>
                <a:ea typeface="Sora Semi Bold" pitchFamily="34" charset="-122"/>
                <a:cs typeface="Sora Semi Bold" pitchFamily="34" charset="-120"/>
              </a:rPr>
              <a:t>2023: Recovery</a:t>
            </a:r>
            <a:endParaRPr lang="en-US" sz="1600" dirty="0"/>
          </a:p>
        </p:txBody>
      </p:sp>
      <p:sp>
        <p:nvSpPr>
          <p:cNvPr id="32" name="Text 30"/>
          <p:cNvSpPr/>
          <p:nvPr/>
        </p:nvSpPr>
        <p:spPr>
          <a:xfrm>
            <a:off x="8928854" y="5187672"/>
            <a:ext cx="4908471"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Lead times normalize unevenly across categories</a:t>
            </a:r>
            <a:endParaRPr lang="en-US" sz="1200" dirty="0"/>
          </a:p>
        </p:txBody>
      </p:sp>
      <p:sp>
        <p:nvSpPr>
          <p:cNvPr id="33" name="Text 31"/>
          <p:cNvSpPr/>
          <p:nvPr/>
        </p:nvSpPr>
        <p:spPr>
          <a:xfrm>
            <a:off x="8928854" y="5496878"/>
            <a:ext cx="4908471"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Memory cycles down; automotive remains tight early year</a:t>
            </a:r>
            <a:endParaRPr lang="en-US" sz="1200" dirty="0"/>
          </a:p>
        </p:txBody>
      </p:sp>
      <p:sp>
        <p:nvSpPr>
          <p:cNvPr id="34" name="Text 32"/>
          <p:cNvSpPr/>
          <p:nvPr/>
        </p:nvSpPr>
        <p:spPr>
          <a:xfrm>
            <a:off x="8928854" y="5806083"/>
            <a:ext cx="4908471"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New fab construction underway</a:t>
            </a:r>
            <a:endParaRPr lang="en-US" sz="1200" dirty="0"/>
          </a:p>
        </p:txBody>
      </p:sp>
      <p:sp>
        <p:nvSpPr>
          <p:cNvPr id="35" name="Text 33"/>
          <p:cNvSpPr/>
          <p:nvPr/>
        </p:nvSpPr>
        <p:spPr>
          <a:xfrm>
            <a:off x="8928854" y="6115288"/>
            <a:ext cx="4908471" cy="253722"/>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B3535"/>
                </a:solidFill>
                <a:latin typeface="Sora Light" pitchFamily="34" charset="0"/>
                <a:ea typeface="Sora Light" pitchFamily="34" charset="-122"/>
                <a:cs typeface="Sora Light" pitchFamily="34" charset="-120"/>
              </a:rPr>
              <a:t>Ongoing risk monitoring and governance embedding</a:t>
            </a:r>
            <a:endParaRPr lang="en-US" sz="1200" dirty="0"/>
          </a:p>
        </p:txBody>
      </p:sp>
      <p:sp>
        <p:nvSpPr>
          <p:cNvPr id="36" name="Shape 34"/>
          <p:cNvSpPr/>
          <p:nvPr/>
        </p:nvSpPr>
        <p:spPr>
          <a:xfrm>
            <a:off x="634484" y="6801207"/>
            <a:ext cx="13361432" cy="927735"/>
          </a:xfrm>
          <a:prstGeom prst="roundRect">
            <a:avLst>
              <a:gd name="adj" fmla="val 7182"/>
            </a:avLst>
          </a:prstGeom>
          <a:solidFill>
            <a:srgbClr val="F7BBC1"/>
          </a:solidFill>
          <a:ln/>
        </p:spPr>
      </p:sp>
      <p:pic>
        <p:nvPicPr>
          <p:cNvPr id="37" name="Image 0" descr="preencoded.png">    </p:cNvPr>
          <p:cNvPicPr>
            <a:picLocks noChangeAspect="1"/>
          </p:cNvPicPr>
          <p:nvPr/>
        </p:nvPicPr>
        <p:blipFill>
          <a:blip r:embed="rId1"/>
          <a:stretch>
            <a:fillRect/>
          </a:stretch>
        </p:blipFill>
        <p:spPr>
          <a:xfrm>
            <a:off x="793075" y="7035879"/>
            <a:ext cx="198239" cy="158591"/>
          </a:xfrm>
          <a:prstGeom prst="rect">
            <a:avLst/>
          </a:prstGeom>
        </p:spPr>
      </p:pic>
      <p:sp>
        <p:nvSpPr>
          <p:cNvPr id="38" name="Text 35"/>
          <p:cNvSpPr/>
          <p:nvPr/>
        </p:nvSpPr>
        <p:spPr>
          <a:xfrm>
            <a:off x="1149906" y="6999446"/>
            <a:ext cx="12687419" cy="507444"/>
          </a:xfrm>
          <a:prstGeom prst="rect">
            <a:avLst/>
          </a:prstGeom>
          <a:noFill/>
          <a:ln/>
        </p:spPr>
        <p:txBody>
          <a:bodyPr wrap="square" lIns="0" tIns="0" rIns="0" bIns="0" rtlCol="0" anchor="t"/>
          <a:lstStyle/>
          <a:p>
            <a:pPr algn="l" indent="0" marL="0">
              <a:lnSpc>
                <a:spcPts val="1950"/>
              </a:lnSpc>
              <a:buNone/>
            </a:pPr>
            <a:r>
              <a:rPr lang="en-US" sz="1200" b="1" dirty="0">
                <a:solidFill>
                  <a:srgbClr val="000000"/>
                </a:solidFill>
                <a:latin typeface="Sora Light" pitchFamily="34" charset="0"/>
                <a:ea typeface="Sora Light" pitchFamily="34" charset="-122"/>
                <a:cs typeface="Sora Light" pitchFamily="34" charset="-120"/>
              </a:rPr>
              <a:t>Lesson Learned:</a:t>
            </a:r>
            <a:pPr algn="l" indent="0" marL="0">
              <a:lnSpc>
                <a:spcPts val="1950"/>
              </a:lnSpc>
              <a:buNone/>
            </a:pPr>
            <a:r>
              <a:rPr lang="en-US" sz="1200" dirty="0">
                <a:solidFill>
                  <a:srgbClr val="000000"/>
                </a:solidFill>
                <a:latin typeface="Sora Light" pitchFamily="34" charset="0"/>
                <a:ea typeface="Sora Light" pitchFamily="34" charset="-122"/>
                <a:cs typeface="Sora Light" pitchFamily="34" charset="-120"/>
              </a:rPr>
              <a:t> Resilience must be built during the 'Response' and 'Recovery' phases when capital and attention are available. Waiting for the next 'Shock' guarantees reactive, high-cost firefighting.</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302068"/>
            <a:ext cx="4988838"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Agenda</a:t>
            </a:r>
            <a:endParaRPr lang="en-US" sz="3900" dirty="0"/>
          </a:p>
        </p:txBody>
      </p:sp>
      <p:sp>
        <p:nvSpPr>
          <p:cNvPr id="3" name="Text 1"/>
          <p:cNvSpPr/>
          <p:nvPr/>
        </p:nvSpPr>
        <p:spPr>
          <a:xfrm>
            <a:off x="758309" y="230469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01</a:t>
            </a:r>
            <a:endParaRPr lang="en-US" sz="1450" dirty="0"/>
          </a:p>
        </p:txBody>
      </p:sp>
      <p:sp>
        <p:nvSpPr>
          <p:cNvPr id="4" name="Shape 2"/>
          <p:cNvSpPr/>
          <p:nvPr/>
        </p:nvSpPr>
        <p:spPr>
          <a:xfrm>
            <a:off x="758309" y="2604016"/>
            <a:ext cx="4244816" cy="22860"/>
          </a:xfrm>
          <a:prstGeom prst="rect">
            <a:avLst/>
          </a:prstGeom>
          <a:solidFill>
            <a:srgbClr val="DA1B2E"/>
          </a:solidFill>
          <a:ln/>
        </p:spPr>
      </p:sp>
      <p:sp>
        <p:nvSpPr>
          <p:cNvPr id="5" name="Text 3"/>
          <p:cNvSpPr/>
          <p:nvPr/>
        </p:nvSpPr>
        <p:spPr>
          <a:xfrm>
            <a:off x="758309" y="274451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Root Causes</a:t>
            </a:r>
            <a:endParaRPr lang="en-US" sz="1950" dirty="0"/>
          </a:p>
        </p:txBody>
      </p:sp>
      <p:sp>
        <p:nvSpPr>
          <p:cNvPr id="6" name="Text 4"/>
          <p:cNvSpPr/>
          <p:nvPr/>
        </p:nvSpPr>
        <p:spPr>
          <a:xfrm>
            <a:off x="758309" y="3169920"/>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Understanding the convergence of shocks</a:t>
            </a:r>
            <a:endParaRPr lang="en-US" sz="1450" dirty="0"/>
          </a:p>
        </p:txBody>
      </p:sp>
      <p:sp>
        <p:nvSpPr>
          <p:cNvPr id="7" name="Text 5"/>
          <p:cNvSpPr/>
          <p:nvPr/>
        </p:nvSpPr>
        <p:spPr>
          <a:xfrm>
            <a:off x="5192673" y="230469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02</a:t>
            </a:r>
            <a:endParaRPr lang="en-US" sz="1450" dirty="0"/>
          </a:p>
        </p:txBody>
      </p:sp>
      <p:sp>
        <p:nvSpPr>
          <p:cNvPr id="8" name="Shape 6"/>
          <p:cNvSpPr/>
          <p:nvPr/>
        </p:nvSpPr>
        <p:spPr>
          <a:xfrm>
            <a:off x="5192673" y="2604016"/>
            <a:ext cx="4244935" cy="22860"/>
          </a:xfrm>
          <a:prstGeom prst="rect">
            <a:avLst/>
          </a:prstGeom>
          <a:solidFill>
            <a:srgbClr val="DA1B2E"/>
          </a:solidFill>
          <a:ln/>
        </p:spPr>
      </p:sp>
      <p:sp>
        <p:nvSpPr>
          <p:cNvPr id="9" name="Text 7"/>
          <p:cNvSpPr/>
          <p:nvPr/>
        </p:nvSpPr>
        <p:spPr>
          <a:xfrm>
            <a:off x="5192673" y="2744510"/>
            <a:ext cx="4244935" cy="623411"/>
          </a:xfrm>
          <a:prstGeom prst="rect">
            <a:avLst/>
          </a:prstGeom>
          <a:noFill/>
          <a:ln/>
        </p:spPr>
        <p:txBody>
          <a:bodyPr wrap="squar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Supply Chain Anatomy + Fab Capacity Map</a:t>
            </a:r>
            <a:endParaRPr lang="en-US" sz="1950" dirty="0"/>
          </a:p>
        </p:txBody>
      </p:sp>
      <p:sp>
        <p:nvSpPr>
          <p:cNvPr id="10" name="Text 8"/>
          <p:cNvSpPr/>
          <p:nvPr/>
        </p:nvSpPr>
        <p:spPr>
          <a:xfrm>
            <a:off x="5192673" y="3481626"/>
            <a:ext cx="424493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Global production infrastructure</a:t>
            </a:r>
            <a:endParaRPr lang="en-US" sz="1450" dirty="0"/>
          </a:p>
        </p:txBody>
      </p:sp>
      <p:sp>
        <p:nvSpPr>
          <p:cNvPr id="11" name="Text 9"/>
          <p:cNvSpPr/>
          <p:nvPr/>
        </p:nvSpPr>
        <p:spPr>
          <a:xfrm>
            <a:off x="9627156" y="230469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03</a:t>
            </a:r>
            <a:endParaRPr lang="en-US" sz="1450" dirty="0"/>
          </a:p>
        </p:txBody>
      </p:sp>
      <p:sp>
        <p:nvSpPr>
          <p:cNvPr id="12" name="Shape 10"/>
          <p:cNvSpPr/>
          <p:nvPr/>
        </p:nvSpPr>
        <p:spPr>
          <a:xfrm>
            <a:off x="9627156" y="2604016"/>
            <a:ext cx="4244816" cy="22860"/>
          </a:xfrm>
          <a:prstGeom prst="rect">
            <a:avLst/>
          </a:prstGeom>
          <a:solidFill>
            <a:srgbClr val="DA1B2E"/>
          </a:solidFill>
          <a:ln/>
        </p:spPr>
      </p:sp>
      <p:sp>
        <p:nvSpPr>
          <p:cNvPr id="13" name="Text 11"/>
          <p:cNvSpPr/>
          <p:nvPr/>
        </p:nvSpPr>
        <p:spPr>
          <a:xfrm>
            <a:off x="9627156" y="2744510"/>
            <a:ext cx="3861673"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Lead-Time Trend (2020–2023)</a:t>
            </a:r>
            <a:endParaRPr lang="en-US" sz="1950" dirty="0"/>
          </a:p>
        </p:txBody>
      </p:sp>
      <p:sp>
        <p:nvSpPr>
          <p:cNvPr id="14" name="Text 12"/>
          <p:cNvSpPr/>
          <p:nvPr/>
        </p:nvSpPr>
        <p:spPr>
          <a:xfrm>
            <a:off x="9627156" y="3169920"/>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Component availability timeline</a:t>
            </a:r>
            <a:endParaRPr lang="en-US" sz="1450" dirty="0"/>
          </a:p>
        </p:txBody>
      </p:sp>
      <p:sp>
        <p:nvSpPr>
          <p:cNvPr id="15" name="Text 13"/>
          <p:cNvSpPr/>
          <p:nvPr/>
        </p:nvSpPr>
        <p:spPr>
          <a:xfrm>
            <a:off x="758309" y="4116586"/>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04</a:t>
            </a:r>
            <a:endParaRPr lang="en-US" sz="1450" dirty="0"/>
          </a:p>
        </p:txBody>
      </p:sp>
      <p:sp>
        <p:nvSpPr>
          <p:cNvPr id="16" name="Shape 14"/>
          <p:cNvSpPr/>
          <p:nvPr/>
        </p:nvSpPr>
        <p:spPr>
          <a:xfrm>
            <a:off x="758309" y="4415909"/>
            <a:ext cx="4244816" cy="22860"/>
          </a:xfrm>
          <a:prstGeom prst="rect">
            <a:avLst/>
          </a:prstGeom>
          <a:solidFill>
            <a:srgbClr val="DA1B2E"/>
          </a:solidFill>
          <a:ln/>
        </p:spPr>
      </p:sp>
      <p:sp>
        <p:nvSpPr>
          <p:cNvPr id="17" name="Text 15"/>
          <p:cNvSpPr/>
          <p:nvPr/>
        </p:nvSpPr>
        <p:spPr>
          <a:xfrm>
            <a:off x="758309" y="4556403"/>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Impacted Sectors</a:t>
            </a:r>
            <a:endParaRPr lang="en-US" sz="1950" dirty="0"/>
          </a:p>
        </p:txBody>
      </p:sp>
      <p:sp>
        <p:nvSpPr>
          <p:cNvPr id="18" name="Text 16"/>
          <p:cNvSpPr/>
          <p:nvPr/>
        </p:nvSpPr>
        <p:spPr>
          <a:xfrm>
            <a:off x="758309" y="4981813"/>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Who was hit and how</a:t>
            </a:r>
            <a:endParaRPr lang="en-US" sz="1450" dirty="0"/>
          </a:p>
        </p:txBody>
      </p:sp>
      <p:sp>
        <p:nvSpPr>
          <p:cNvPr id="19" name="Text 17"/>
          <p:cNvSpPr/>
          <p:nvPr/>
        </p:nvSpPr>
        <p:spPr>
          <a:xfrm>
            <a:off x="5192673" y="4116586"/>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05</a:t>
            </a:r>
            <a:endParaRPr lang="en-US" sz="1450" dirty="0"/>
          </a:p>
        </p:txBody>
      </p:sp>
      <p:sp>
        <p:nvSpPr>
          <p:cNvPr id="20" name="Shape 18"/>
          <p:cNvSpPr/>
          <p:nvPr/>
        </p:nvSpPr>
        <p:spPr>
          <a:xfrm>
            <a:off x="5192673" y="4415909"/>
            <a:ext cx="4244935" cy="22860"/>
          </a:xfrm>
          <a:prstGeom prst="rect">
            <a:avLst/>
          </a:prstGeom>
          <a:solidFill>
            <a:srgbClr val="DA1B2E"/>
          </a:solidFill>
          <a:ln/>
        </p:spPr>
      </p:sp>
      <p:sp>
        <p:nvSpPr>
          <p:cNvPr id="21" name="Text 19"/>
          <p:cNvSpPr/>
          <p:nvPr/>
        </p:nvSpPr>
        <p:spPr>
          <a:xfrm>
            <a:off x="5192673" y="4556403"/>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Mitigation Levers</a:t>
            </a:r>
            <a:endParaRPr lang="en-US" sz="1950" dirty="0"/>
          </a:p>
        </p:txBody>
      </p:sp>
      <p:sp>
        <p:nvSpPr>
          <p:cNvPr id="22" name="Text 20"/>
          <p:cNvSpPr/>
          <p:nvPr/>
        </p:nvSpPr>
        <p:spPr>
          <a:xfrm>
            <a:off x="5192673" y="4981813"/>
            <a:ext cx="424493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Tactical responses that worked</a:t>
            </a:r>
            <a:endParaRPr lang="en-US" sz="1450" dirty="0"/>
          </a:p>
        </p:txBody>
      </p:sp>
      <p:sp>
        <p:nvSpPr>
          <p:cNvPr id="23" name="Text 21"/>
          <p:cNvSpPr/>
          <p:nvPr/>
        </p:nvSpPr>
        <p:spPr>
          <a:xfrm>
            <a:off x="9627156" y="4116586"/>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06</a:t>
            </a:r>
            <a:endParaRPr lang="en-US" sz="1450" dirty="0"/>
          </a:p>
        </p:txBody>
      </p:sp>
      <p:sp>
        <p:nvSpPr>
          <p:cNvPr id="24" name="Shape 22"/>
          <p:cNvSpPr/>
          <p:nvPr/>
        </p:nvSpPr>
        <p:spPr>
          <a:xfrm>
            <a:off x="9627156" y="4415909"/>
            <a:ext cx="4244816" cy="22860"/>
          </a:xfrm>
          <a:prstGeom prst="rect">
            <a:avLst/>
          </a:prstGeom>
          <a:solidFill>
            <a:srgbClr val="DA1B2E"/>
          </a:solidFill>
          <a:ln/>
        </p:spPr>
      </p:sp>
      <p:sp>
        <p:nvSpPr>
          <p:cNvPr id="25" name="Text 23"/>
          <p:cNvSpPr/>
          <p:nvPr/>
        </p:nvSpPr>
        <p:spPr>
          <a:xfrm>
            <a:off x="9627156" y="4556403"/>
            <a:ext cx="3855720"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Policy Incentives (CHIPS Acts)</a:t>
            </a:r>
            <a:endParaRPr lang="en-US" sz="1950" dirty="0"/>
          </a:p>
        </p:txBody>
      </p:sp>
      <p:sp>
        <p:nvSpPr>
          <p:cNvPr id="26" name="Text 24"/>
          <p:cNvSpPr/>
          <p:nvPr/>
        </p:nvSpPr>
        <p:spPr>
          <a:xfrm>
            <a:off x="9627156" y="4981813"/>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Government response worldwide</a:t>
            </a:r>
            <a:endParaRPr lang="en-US" sz="1450" dirty="0"/>
          </a:p>
        </p:txBody>
      </p:sp>
      <p:sp>
        <p:nvSpPr>
          <p:cNvPr id="27" name="Text 25"/>
          <p:cNvSpPr/>
          <p:nvPr/>
        </p:nvSpPr>
        <p:spPr>
          <a:xfrm>
            <a:off x="758309" y="561677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07</a:t>
            </a:r>
            <a:endParaRPr lang="en-US" sz="1450" dirty="0"/>
          </a:p>
        </p:txBody>
      </p:sp>
      <p:sp>
        <p:nvSpPr>
          <p:cNvPr id="28" name="Shape 26"/>
          <p:cNvSpPr/>
          <p:nvPr/>
        </p:nvSpPr>
        <p:spPr>
          <a:xfrm>
            <a:off x="758309" y="5916097"/>
            <a:ext cx="4244816" cy="22860"/>
          </a:xfrm>
          <a:prstGeom prst="rect">
            <a:avLst/>
          </a:prstGeom>
          <a:solidFill>
            <a:srgbClr val="DA1B2E"/>
          </a:solidFill>
          <a:ln/>
        </p:spPr>
      </p:sp>
      <p:sp>
        <p:nvSpPr>
          <p:cNvPr id="29" name="Text 27"/>
          <p:cNvSpPr/>
          <p:nvPr/>
        </p:nvSpPr>
        <p:spPr>
          <a:xfrm>
            <a:off x="758309" y="605659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Risk Heatmap</a:t>
            </a:r>
            <a:endParaRPr lang="en-US" sz="1950" dirty="0"/>
          </a:p>
        </p:txBody>
      </p:sp>
      <p:sp>
        <p:nvSpPr>
          <p:cNvPr id="30" name="Text 28"/>
          <p:cNvSpPr/>
          <p:nvPr/>
        </p:nvSpPr>
        <p:spPr>
          <a:xfrm>
            <a:off x="758309" y="6482001"/>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Vulnerability assessment</a:t>
            </a:r>
            <a:endParaRPr lang="en-US" sz="1450" dirty="0"/>
          </a:p>
        </p:txBody>
      </p:sp>
      <p:sp>
        <p:nvSpPr>
          <p:cNvPr id="31" name="Text 29"/>
          <p:cNvSpPr/>
          <p:nvPr/>
        </p:nvSpPr>
        <p:spPr>
          <a:xfrm>
            <a:off x="5192673" y="561677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08</a:t>
            </a:r>
            <a:endParaRPr lang="en-US" sz="1450" dirty="0"/>
          </a:p>
        </p:txBody>
      </p:sp>
      <p:sp>
        <p:nvSpPr>
          <p:cNvPr id="32" name="Shape 30"/>
          <p:cNvSpPr/>
          <p:nvPr/>
        </p:nvSpPr>
        <p:spPr>
          <a:xfrm>
            <a:off x="5192673" y="5916097"/>
            <a:ext cx="4244935" cy="22860"/>
          </a:xfrm>
          <a:prstGeom prst="rect">
            <a:avLst/>
          </a:prstGeom>
          <a:solidFill>
            <a:srgbClr val="DA1B2E"/>
          </a:solidFill>
          <a:ln/>
        </p:spPr>
      </p:sp>
      <p:sp>
        <p:nvSpPr>
          <p:cNvPr id="33" name="Text 31"/>
          <p:cNvSpPr/>
          <p:nvPr/>
        </p:nvSpPr>
        <p:spPr>
          <a:xfrm>
            <a:off x="5192673" y="6056590"/>
            <a:ext cx="2574965"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Resilience Playbook</a:t>
            </a:r>
            <a:endParaRPr lang="en-US" sz="1950" dirty="0"/>
          </a:p>
        </p:txBody>
      </p:sp>
      <p:sp>
        <p:nvSpPr>
          <p:cNvPr id="34" name="Text 32"/>
          <p:cNvSpPr/>
          <p:nvPr/>
        </p:nvSpPr>
        <p:spPr>
          <a:xfrm>
            <a:off x="5192673" y="6482001"/>
            <a:ext cx="424493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From firefighting to foresight</a:t>
            </a:r>
            <a:endParaRPr lang="en-US" sz="1450" dirty="0"/>
          </a:p>
        </p:txBody>
      </p:sp>
      <p:sp>
        <p:nvSpPr>
          <p:cNvPr id="35" name="Text 33"/>
          <p:cNvSpPr/>
          <p:nvPr/>
        </p:nvSpPr>
        <p:spPr>
          <a:xfrm>
            <a:off x="9627156" y="561677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09</a:t>
            </a:r>
            <a:endParaRPr lang="en-US" sz="1450" dirty="0"/>
          </a:p>
        </p:txBody>
      </p:sp>
      <p:sp>
        <p:nvSpPr>
          <p:cNvPr id="36" name="Shape 34"/>
          <p:cNvSpPr/>
          <p:nvPr/>
        </p:nvSpPr>
        <p:spPr>
          <a:xfrm>
            <a:off x="9627156" y="5916097"/>
            <a:ext cx="4244816" cy="22860"/>
          </a:xfrm>
          <a:prstGeom prst="rect">
            <a:avLst/>
          </a:prstGeom>
          <a:solidFill>
            <a:srgbClr val="DA1B2E"/>
          </a:solidFill>
          <a:ln/>
        </p:spPr>
      </p:sp>
      <p:sp>
        <p:nvSpPr>
          <p:cNvPr id="37" name="Text 35"/>
          <p:cNvSpPr/>
          <p:nvPr/>
        </p:nvSpPr>
        <p:spPr>
          <a:xfrm>
            <a:off x="9627156" y="605659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Recovery Timeline</a:t>
            </a:r>
            <a:endParaRPr lang="en-US" sz="1950" dirty="0"/>
          </a:p>
        </p:txBody>
      </p:sp>
      <p:sp>
        <p:nvSpPr>
          <p:cNvPr id="38" name="Text 36"/>
          <p:cNvSpPr/>
          <p:nvPr/>
        </p:nvSpPr>
        <p:spPr>
          <a:xfrm>
            <a:off x="9627156" y="6482001"/>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Shock, squeeze, response, recovery</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6986" y="573286"/>
            <a:ext cx="8551902" cy="531971"/>
          </a:xfrm>
          <a:prstGeom prst="rect">
            <a:avLst/>
          </a:prstGeom>
          <a:noFill/>
          <a:ln/>
        </p:spPr>
        <p:txBody>
          <a:bodyPr wrap="none" lIns="0" tIns="0" rIns="0" bIns="0" rtlCol="0" anchor="t"/>
          <a:lstStyle/>
          <a:p>
            <a:pPr algn="l" indent="0" marL="0">
              <a:lnSpc>
                <a:spcPts val="4150"/>
              </a:lnSpc>
              <a:buNone/>
            </a:pPr>
            <a:r>
              <a:rPr lang="en-US" sz="3350" dirty="0">
                <a:solidFill>
                  <a:srgbClr val="1F1E1E"/>
                </a:solidFill>
                <a:latin typeface="Sora Semi Bold" pitchFamily="34" charset="0"/>
                <a:ea typeface="Sora Semi Bold" pitchFamily="34" charset="-122"/>
                <a:cs typeface="Sora Semi Bold" pitchFamily="34" charset="-120"/>
              </a:rPr>
              <a:t>Root Causes: A Convergence of Shocks</a:t>
            </a:r>
            <a:endParaRPr lang="en-US" sz="3350" dirty="0"/>
          </a:p>
        </p:txBody>
      </p:sp>
      <p:sp>
        <p:nvSpPr>
          <p:cNvPr id="3" name="Text 1"/>
          <p:cNvSpPr/>
          <p:nvPr/>
        </p:nvSpPr>
        <p:spPr>
          <a:xfrm>
            <a:off x="646986" y="1428750"/>
            <a:ext cx="13336429" cy="517684"/>
          </a:xfrm>
          <a:prstGeom prst="rect">
            <a:avLst/>
          </a:prstGeom>
          <a:noFill/>
          <a:ln/>
        </p:spPr>
        <p:txBody>
          <a:bodyPr wrap="square" lIns="0" tIns="0" rIns="0" bIns="0" rtlCol="0" anchor="t"/>
          <a:lstStyle/>
          <a:p>
            <a:pPr algn="l" indent="0" marL="0">
              <a:lnSpc>
                <a:spcPts val="2000"/>
              </a:lnSpc>
              <a:buNone/>
            </a:pPr>
            <a:r>
              <a:rPr lang="en-US" sz="1250" dirty="0">
                <a:solidFill>
                  <a:srgbClr val="3B3535"/>
                </a:solidFill>
                <a:latin typeface="Sora Light" pitchFamily="34" charset="0"/>
                <a:ea typeface="Sora Light" pitchFamily="34" charset="-122"/>
                <a:cs typeface="Sora Light" pitchFamily="34" charset="-120"/>
              </a:rPr>
              <a:t>The semiconductor shortage emerged from the simultaneous collision of multiple disruptions across demand, supply, structure, and geopolitics. No single factor drove the crisis—instead, cascading shocks amplified constraints across the value chain.</a:t>
            </a:r>
            <a:endParaRPr lang="en-US" sz="1250" dirty="0"/>
          </a:p>
        </p:txBody>
      </p:sp>
      <p:sp>
        <p:nvSpPr>
          <p:cNvPr id="4" name="Shape 2"/>
          <p:cNvSpPr/>
          <p:nvPr/>
        </p:nvSpPr>
        <p:spPr>
          <a:xfrm>
            <a:off x="646986" y="2128361"/>
            <a:ext cx="6587371" cy="2553652"/>
          </a:xfrm>
          <a:prstGeom prst="roundRect">
            <a:avLst>
              <a:gd name="adj" fmla="val 2660"/>
            </a:avLst>
          </a:prstGeom>
          <a:solidFill>
            <a:srgbClr val="F9D2D6"/>
          </a:solidFill>
          <a:ln w="7620">
            <a:solidFill>
              <a:srgbClr val="DFB8BC"/>
            </a:solidFill>
            <a:prstDash val="solid"/>
          </a:ln>
        </p:spPr>
      </p:sp>
      <p:sp>
        <p:nvSpPr>
          <p:cNvPr id="5" name="Shape 3"/>
          <p:cNvSpPr/>
          <p:nvPr/>
        </p:nvSpPr>
        <p:spPr>
          <a:xfrm>
            <a:off x="816293" y="2297668"/>
            <a:ext cx="485180" cy="485180"/>
          </a:xfrm>
          <a:prstGeom prst="roundRect">
            <a:avLst>
              <a:gd name="adj" fmla="val 18844729"/>
            </a:avLst>
          </a:prstGeom>
          <a:solidFill>
            <a:srgbClr val="DA1B2E"/>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49762" y="2431018"/>
            <a:ext cx="218242" cy="218242"/>
          </a:xfrm>
          <a:prstGeom prst="rect">
            <a:avLst/>
          </a:prstGeom>
        </p:spPr>
      </p:pic>
      <p:sp>
        <p:nvSpPr>
          <p:cNvPr id="7" name="Text 4"/>
          <p:cNvSpPr/>
          <p:nvPr/>
        </p:nvSpPr>
        <p:spPr>
          <a:xfrm>
            <a:off x="816293" y="2944535"/>
            <a:ext cx="2829044" cy="266105"/>
          </a:xfrm>
          <a:prstGeom prst="rect">
            <a:avLst/>
          </a:prstGeom>
          <a:noFill/>
          <a:ln/>
        </p:spPr>
        <p:txBody>
          <a:bodyPr wrap="none" lIns="0" tIns="0" rIns="0" bIns="0" rtlCol="0" anchor="t"/>
          <a:lstStyle/>
          <a:p>
            <a:pPr algn="l" indent="0" marL="0">
              <a:lnSpc>
                <a:spcPts val="2050"/>
              </a:lnSpc>
              <a:buNone/>
            </a:pPr>
            <a:r>
              <a:rPr lang="en-US" sz="1650" dirty="0">
                <a:solidFill>
                  <a:srgbClr val="3B3535"/>
                </a:solidFill>
                <a:latin typeface="Sora Semi Bold" pitchFamily="34" charset="0"/>
                <a:ea typeface="Sora Semi Bold" pitchFamily="34" charset="-122"/>
                <a:cs typeface="Sora Semi Bold" pitchFamily="34" charset="-120"/>
              </a:rPr>
              <a:t>Pandemic and Operations</a:t>
            </a:r>
            <a:endParaRPr lang="en-US" sz="1650" dirty="0"/>
          </a:p>
        </p:txBody>
      </p:sp>
      <p:sp>
        <p:nvSpPr>
          <p:cNvPr id="8" name="Text 5"/>
          <p:cNvSpPr/>
          <p:nvPr/>
        </p:nvSpPr>
        <p:spPr>
          <a:xfrm>
            <a:off x="816293" y="3307675"/>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COVID demand whiplash: early auto cancellations, then sharp rebound</a:t>
            </a:r>
            <a:endParaRPr lang="en-US" sz="1250" dirty="0"/>
          </a:p>
        </p:txBody>
      </p:sp>
      <p:sp>
        <p:nvSpPr>
          <p:cNvPr id="9" name="Text 6"/>
          <p:cNvSpPr/>
          <p:nvPr/>
        </p:nvSpPr>
        <p:spPr>
          <a:xfrm>
            <a:off x="816293" y="3623072"/>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Factory disruptions: lockdowns in critical regions</a:t>
            </a:r>
            <a:endParaRPr lang="en-US" sz="1250" dirty="0"/>
          </a:p>
        </p:txBody>
      </p:sp>
      <p:sp>
        <p:nvSpPr>
          <p:cNvPr id="10" name="Text 7"/>
          <p:cNvSpPr/>
          <p:nvPr/>
        </p:nvSpPr>
        <p:spPr>
          <a:xfrm>
            <a:off x="816293" y="3938468"/>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Texas freeze (2021) impacted fab operations</a:t>
            </a:r>
            <a:endParaRPr lang="en-US" sz="1250" dirty="0"/>
          </a:p>
        </p:txBody>
      </p:sp>
      <p:sp>
        <p:nvSpPr>
          <p:cNvPr id="11" name="Text 8"/>
          <p:cNvSpPr/>
          <p:nvPr/>
        </p:nvSpPr>
        <p:spPr>
          <a:xfrm>
            <a:off x="816293" y="4253865"/>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Japan fab fire and Malaysia OSAT lockdowns</a:t>
            </a:r>
            <a:endParaRPr lang="en-US" sz="1250" dirty="0"/>
          </a:p>
        </p:txBody>
      </p:sp>
      <p:sp>
        <p:nvSpPr>
          <p:cNvPr id="12" name="Shape 9"/>
          <p:cNvSpPr/>
          <p:nvPr/>
        </p:nvSpPr>
        <p:spPr>
          <a:xfrm>
            <a:off x="7396043" y="2128361"/>
            <a:ext cx="6587371" cy="2553652"/>
          </a:xfrm>
          <a:prstGeom prst="roundRect">
            <a:avLst>
              <a:gd name="adj" fmla="val 2660"/>
            </a:avLst>
          </a:prstGeom>
          <a:solidFill>
            <a:srgbClr val="F9D2D6"/>
          </a:solidFill>
          <a:ln w="7620">
            <a:solidFill>
              <a:srgbClr val="DFB8BC"/>
            </a:solidFill>
            <a:prstDash val="solid"/>
          </a:ln>
        </p:spPr>
      </p:sp>
      <p:sp>
        <p:nvSpPr>
          <p:cNvPr id="13" name="Shape 10"/>
          <p:cNvSpPr/>
          <p:nvPr/>
        </p:nvSpPr>
        <p:spPr>
          <a:xfrm>
            <a:off x="7565350" y="2297668"/>
            <a:ext cx="485180" cy="485180"/>
          </a:xfrm>
          <a:prstGeom prst="roundRect">
            <a:avLst>
              <a:gd name="adj" fmla="val 18844729"/>
            </a:avLst>
          </a:prstGeom>
          <a:solidFill>
            <a:srgbClr val="DA1B2E"/>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8819" y="2431018"/>
            <a:ext cx="218242" cy="218242"/>
          </a:xfrm>
          <a:prstGeom prst="rect">
            <a:avLst/>
          </a:prstGeom>
        </p:spPr>
      </p:pic>
      <p:sp>
        <p:nvSpPr>
          <p:cNvPr id="15" name="Text 11"/>
          <p:cNvSpPr/>
          <p:nvPr/>
        </p:nvSpPr>
        <p:spPr>
          <a:xfrm>
            <a:off x="7565350" y="2944535"/>
            <a:ext cx="2128242" cy="266105"/>
          </a:xfrm>
          <a:prstGeom prst="rect">
            <a:avLst/>
          </a:prstGeom>
          <a:noFill/>
          <a:ln/>
        </p:spPr>
        <p:txBody>
          <a:bodyPr wrap="none" lIns="0" tIns="0" rIns="0" bIns="0" rtlCol="0" anchor="t"/>
          <a:lstStyle/>
          <a:p>
            <a:pPr algn="l" indent="0" marL="0">
              <a:lnSpc>
                <a:spcPts val="2050"/>
              </a:lnSpc>
              <a:buNone/>
            </a:pPr>
            <a:r>
              <a:rPr lang="en-US" sz="1650" dirty="0">
                <a:solidFill>
                  <a:srgbClr val="3B3535"/>
                </a:solidFill>
                <a:latin typeface="Sora Semi Bold" pitchFamily="34" charset="0"/>
                <a:ea typeface="Sora Semi Bold" pitchFamily="34" charset="-122"/>
                <a:cs typeface="Sora Semi Bold" pitchFamily="34" charset="-120"/>
              </a:rPr>
              <a:t>Demand Mix Shift</a:t>
            </a:r>
            <a:endParaRPr lang="en-US" sz="1650" dirty="0"/>
          </a:p>
        </p:txBody>
      </p:sp>
      <p:sp>
        <p:nvSpPr>
          <p:cNvPr id="16" name="Text 12"/>
          <p:cNvSpPr/>
          <p:nvPr/>
        </p:nvSpPr>
        <p:spPr>
          <a:xfrm>
            <a:off x="7565350" y="3307675"/>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Work-from-home surge drove PC, networking, and data center demand</a:t>
            </a:r>
            <a:endParaRPr lang="en-US" sz="1250" dirty="0"/>
          </a:p>
        </p:txBody>
      </p:sp>
      <p:sp>
        <p:nvSpPr>
          <p:cNvPr id="17" name="Text 13"/>
          <p:cNvSpPr/>
          <p:nvPr/>
        </p:nvSpPr>
        <p:spPr>
          <a:xfrm>
            <a:off x="7565350" y="3623072"/>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Automotive electrification increased semiconductor content per vehicle</a:t>
            </a:r>
            <a:endParaRPr lang="en-US" sz="1250" dirty="0"/>
          </a:p>
        </p:txBody>
      </p:sp>
      <p:sp>
        <p:nvSpPr>
          <p:cNvPr id="18" name="Text 14"/>
          <p:cNvSpPr/>
          <p:nvPr/>
        </p:nvSpPr>
        <p:spPr>
          <a:xfrm>
            <a:off x="7565350" y="3938468"/>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ADAS features expanded chip requirements</a:t>
            </a:r>
            <a:endParaRPr lang="en-US" sz="1250" dirty="0"/>
          </a:p>
        </p:txBody>
      </p:sp>
      <p:sp>
        <p:nvSpPr>
          <p:cNvPr id="19" name="Text 15"/>
          <p:cNvSpPr/>
          <p:nvPr/>
        </p:nvSpPr>
        <p:spPr>
          <a:xfrm>
            <a:off x="7565350" y="4253865"/>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Console and GPU cycles intensified competition for capacity</a:t>
            </a:r>
            <a:endParaRPr lang="en-US" sz="1250" dirty="0"/>
          </a:p>
        </p:txBody>
      </p:sp>
      <p:sp>
        <p:nvSpPr>
          <p:cNvPr id="20" name="Shape 16"/>
          <p:cNvSpPr/>
          <p:nvPr/>
        </p:nvSpPr>
        <p:spPr>
          <a:xfrm>
            <a:off x="646986" y="4843701"/>
            <a:ext cx="6587371" cy="2812494"/>
          </a:xfrm>
          <a:prstGeom prst="roundRect">
            <a:avLst>
              <a:gd name="adj" fmla="val 2415"/>
            </a:avLst>
          </a:prstGeom>
          <a:solidFill>
            <a:srgbClr val="F9D2D6"/>
          </a:solidFill>
          <a:ln w="7620">
            <a:solidFill>
              <a:srgbClr val="DFB8BC"/>
            </a:solidFill>
            <a:prstDash val="solid"/>
          </a:ln>
        </p:spPr>
      </p:sp>
      <p:sp>
        <p:nvSpPr>
          <p:cNvPr id="21" name="Shape 17"/>
          <p:cNvSpPr/>
          <p:nvPr/>
        </p:nvSpPr>
        <p:spPr>
          <a:xfrm>
            <a:off x="816293" y="5013008"/>
            <a:ext cx="485180" cy="485180"/>
          </a:xfrm>
          <a:prstGeom prst="roundRect">
            <a:avLst>
              <a:gd name="adj" fmla="val 18844729"/>
            </a:avLst>
          </a:prstGeom>
          <a:solidFill>
            <a:srgbClr val="DA1B2E"/>
          </a:solidFill>
          <a:ln/>
        </p:spPr>
      </p:sp>
      <p:pic>
        <p:nvPicPr>
          <p:cNvPr id="2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9762" y="5146357"/>
            <a:ext cx="218242" cy="218242"/>
          </a:xfrm>
          <a:prstGeom prst="rect">
            <a:avLst/>
          </a:prstGeom>
        </p:spPr>
      </p:pic>
      <p:sp>
        <p:nvSpPr>
          <p:cNvPr id="23" name="Text 18"/>
          <p:cNvSpPr/>
          <p:nvPr/>
        </p:nvSpPr>
        <p:spPr>
          <a:xfrm>
            <a:off x="816293" y="5659874"/>
            <a:ext cx="2128242" cy="266105"/>
          </a:xfrm>
          <a:prstGeom prst="rect">
            <a:avLst/>
          </a:prstGeom>
          <a:noFill/>
          <a:ln/>
        </p:spPr>
        <p:txBody>
          <a:bodyPr wrap="none" lIns="0" tIns="0" rIns="0" bIns="0" rtlCol="0" anchor="t"/>
          <a:lstStyle/>
          <a:p>
            <a:pPr algn="l" indent="0" marL="0">
              <a:lnSpc>
                <a:spcPts val="2050"/>
              </a:lnSpc>
              <a:buNone/>
            </a:pPr>
            <a:r>
              <a:rPr lang="en-US" sz="1650" dirty="0">
                <a:solidFill>
                  <a:srgbClr val="3B3535"/>
                </a:solidFill>
                <a:latin typeface="Sora Semi Bold" pitchFamily="34" charset="0"/>
                <a:ea typeface="Sora Semi Bold" pitchFamily="34" charset="-122"/>
                <a:cs typeface="Sora Semi Bold" pitchFamily="34" charset="-120"/>
              </a:rPr>
              <a:t>Industry Structure</a:t>
            </a:r>
            <a:endParaRPr lang="en-US" sz="1650" dirty="0"/>
          </a:p>
        </p:txBody>
      </p:sp>
      <p:sp>
        <p:nvSpPr>
          <p:cNvPr id="24" name="Text 19"/>
          <p:cNvSpPr/>
          <p:nvPr/>
        </p:nvSpPr>
        <p:spPr>
          <a:xfrm>
            <a:off x="816293" y="6023015"/>
            <a:ext cx="6248757" cy="517684"/>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Tight mature-node capacity (90–28nm, 8-inch lines) for MCUs, analog, and power</a:t>
            </a:r>
            <a:endParaRPr lang="en-US" sz="1250" dirty="0"/>
          </a:p>
        </p:txBody>
      </p:sp>
      <p:sp>
        <p:nvSpPr>
          <p:cNvPr id="25" name="Text 20"/>
          <p:cNvSpPr/>
          <p:nvPr/>
        </p:nvSpPr>
        <p:spPr>
          <a:xfrm>
            <a:off x="816293" y="6597253"/>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Long equipment lead times for critical tooling</a:t>
            </a:r>
            <a:endParaRPr lang="en-US" sz="1250" dirty="0"/>
          </a:p>
        </p:txBody>
      </p:sp>
      <p:sp>
        <p:nvSpPr>
          <p:cNvPr id="26" name="Text 21"/>
          <p:cNvSpPr/>
          <p:nvPr/>
        </p:nvSpPr>
        <p:spPr>
          <a:xfrm>
            <a:off x="816293" y="6912650"/>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Capex prioritized at advanced nodes, leaving mature nodes constrained</a:t>
            </a:r>
            <a:endParaRPr lang="en-US" sz="1250" dirty="0"/>
          </a:p>
        </p:txBody>
      </p:sp>
      <p:sp>
        <p:nvSpPr>
          <p:cNvPr id="27" name="Text 22"/>
          <p:cNvSpPr/>
          <p:nvPr/>
        </p:nvSpPr>
        <p:spPr>
          <a:xfrm>
            <a:off x="816293" y="7228046"/>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Limited flexibility to shift production between nodes</a:t>
            </a:r>
            <a:endParaRPr lang="en-US" sz="1250" dirty="0"/>
          </a:p>
        </p:txBody>
      </p:sp>
      <p:sp>
        <p:nvSpPr>
          <p:cNvPr id="28" name="Shape 23"/>
          <p:cNvSpPr/>
          <p:nvPr/>
        </p:nvSpPr>
        <p:spPr>
          <a:xfrm>
            <a:off x="7396043" y="4843701"/>
            <a:ext cx="6587371" cy="2812494"/>
          </a:xfrm>
          <a:prstGeom prst="roundRect">
            <a:avLst>
              <a:gd name="adj" fmla="val 2415"/>
            </a:avLst>
          </a:prstGeom>
          <a:solidFill>
            <a:srgbClr val="F9D2D6"/>
          </a:solidFill>
          <a:ln w="7620">
            <a:solidFill>
              <a:srgbClr val="DFB8BC"/>
            </a:solidFill>
            <a:prstDash val="solid"/>
          </a:ln>
        </p:spPr>
      </p:sp>
      <p:sp>
        <p:nvSpPr>
          <p:cNvPr id="29" name="Shape 24"/>
          <p:cNvSpPr/>
          <p:nvPr/>
        </p:nvSpPr>
        <p:spPr>
          <a:xfrm>
            <a:off x="7565350" y="5013008"/>
            <a:ext cx="485180" cy="485180"/>
          </a:xfrm>
          <a:prstGeom prst="roundRect">
            <a:avLst>
              <a:gd name="adj" fmla="val 18844729"/>
            </a:avLst>
          </a:prstGeom>
          <a:solidFill>
            <a:srgbClr val="DA1B2E"/>
          </a:solidFill>
          <a:ln/>
        </p:spPr>
      </p:sp>
      <p:pic>
        <p:nvPicPr>
          <p:cNvPr id="3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98819" y="5146357"/>
            <a:ext cx="218242" cy="218242"/>
          </a:xfrm>
          <a:prstGeom prst="rect">
            <a:avLst/>
          </a:prstGeom>
        </p:spPr>
      </p:pic>
      <p:sp>
        <p:nvSpPr>
          <p:cNvPr id="31" name="Text 25"/>
          <p:cNvSpPr/>
          <p:nvPr/>
        </p:nvSpPr>
        <p:spPr>
          <a:xfrm>
            <a:off x="7565350" y="5659874"/>
            <a:ext cx="2456497" cy="266105"/>
          </a:xfrm>
          <a:prstGeom prst="rect">
            <a:avLst/>
          </a:prstGeom>
          <a:noFill/>
          <a:ln/>
        </p:spPr>
        <p:txBody>
          <a:bodyPr wrap="none" lIns="0" tIns="0" rIns="0" bIns="0" rtlCol="0" anchor="t"/>
          <a:lstStyle/>
          <a:p>
            <a:pPr algn="l" indent="0" marL="0">
              <a:lnSpc>
                <a:spcPts val="2050"/>
              </a:lnSpc>
              <a:buNone/>
            </a:pPr>
            <a:r>
              <a:rPr lang="en-US" sz="1650" dirty="0">
                <a:solidFill>
                  <a:srgbClr val="3B3535"/>
                </a:solidFill>
                <a:latin typeface="Sora Semi Bold" pitchFamily="34" charset="0"/>
                <a:ea typeface="Sora Semi Bold" pitchFamily="34" charset="-122"/>
                <a:cs typeface="Sora Semi Bold" pitchFamily="34" charset="-120"/>
              </a:rPr>
              <a:t>Geopolitics and Policy</a:t>
            </a:r>
            <a:endParaRPr lang="en-US" sz="1650" dirty="0"/>
          </a:p>
        </p:txBody>
      </p:sp>
      <p:sp>
        <p:nvSpPr>
          <p:cNvPr id="32" name="Text 26"/>
          <p:cNvSpPr/>
          <p:nvPr/>
        </p:nvSpPr>
        <p:spPr>
          <a:xfrm>
            <a:off x="7565350" y="6023015"/>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Export controls and licensing scrutiny added friction</a:t>
            </a:r>
            <a:endParaRPr lang="en-US" sz="1250" dirty="0"/>
          </a:p>
        </p:txBody>
      </p:sp>
      <p:sp>
        <p:nvSpPr>
          <p:cNvPr id="33" name="Text 27"/>
          <p:cNvSpPr/>
          <p:nvPr/>
        </p:nvSpPr>
        <p:spPr>
          <a:xfrm>
            <a:off x="7565350" y="6338411"/>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Logistics constraints magnified delivery delays</a:t>
            </a:r>
            <a:endParaRPr lang="en-US" sz="1250" dirty="0"/>
          </a:p>
        </p:txBody>
      </p:sp>
      <p:sp>
        <p:nvSpPr>
          <p:cNvPr id="34" name="Text 28"/>
          <p:cNvSpPr/>
          <p:nvPr/>
        </p:nvSpPr>
        <p:spPr>
          <a:xfrm>
            <a:off x="7565350" y="6653808"/>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Component allocation practices created market distortions</a:t>
            </a:r>
            <a:endParaRPr lang="en-US" sz="1250" dirty="0"/>
          </a:p>
        </p:txBody>
      </p:sp>
      <p:sp>
        <p:nvSpPr>
          <p:cNvPr id="35" name="Text 29"/>
          <p:cNvSpPr/>
          <p:nvPr/>
        </p:nvSpPr>
        <p:spPr>
          <a:xfrm>
            <a:off x="7565350" y="6969204"/>
            <a:ext cx="6248757" cy="25884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Strategic competition intensified capacity concerns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65428" y="389334"/>
            <a:ext cx="7764661" cy="464939"/>
          </a:xfrm>
          <a:prstGeom prst="rect">
            <a:avLst/>
          </a:prstGeom>
          <a:noFill/>
          <a:ln/>
        </p:spPr>
        <p:txBody>
          <a:bodyPr wrap="none" lIns="0" tIns="0" rIns="0" bIns="0" rtlCol="0" anchor="t"/>
          <a:lstStyle/>
          <a:p>
            <a:pPr algn="l" indent="0" marL="0">
              <a:lnSpc>
                <a:spcPts val="3650"/>
              </a:lnSpc>
              <a:buNone/>
            </a:pPr>
            <a:r>
              <a:rPr lang="en-US" sz="2900" dirty="0">
                <a:solidFill>
                  <a:srgbClr val="1F1E1E"/>
                </a:solidFill>
                <a:latin typeface="Sora Semi Bold" pitchFamily="34" charset="0"/>
                <a:ea typeface="Sora Semi Bold" pitchFamily="34" charset="-122"/>
                <a:cs typeface="Sora Semi Bold" pitchFamily="34" charset="-120"/>
              </a:rPr>
              <a:t>Semiconductor Supply Chain at a Glance</a:t>
            </a:r>
            <a:endParaRPr lang="en-US" sz="2900" dirty="0"/>
          </a:p>
        </p:txBody>
      </p:sp>
      <p:sp>
        <p:nvSpPr>
          <p:cNvPr id="3" name="Text 1"/>
          <p:cNvSpPr/>
          <p:nvPr/>
        </p:nvSpPr>
        <p:spPr>
          <a:xfrm>
            <a:off x="565428" y="1136928"/>
            <a:ext cx="13499544" cy="452199"/>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The semiconductor supply chain is a globally distributed, capital-intensive network with long lead times and limited substitutability. Understanding the stages and their bottlenecks is essential to diagnosing the shortage.</a:t>
            </a:r>
            <a:endParaRPr lang="en-US" sz="1100" dirty="0"/>
          </a:p>
        </p:txBody>
      </p:sp>
      <p:pic>
        <p:nvPicPr>
          <p:cNvPr id="4" name="Image 0" descr="preencoded.png">    </p:cNvPr>
          <p:cNvPicPr>
            <a:picLocks noChangeAspect="1"/>
          </p:cNvPicPr>
          <p:nvPr/>
        </p:nvPicPr>
        <p:blipFill>
          <a:blip r:embed="rId1"/>
          <a:stretch>
            <a:fillRect/>
          </a:stretch>
        </p:blipFill>
        <p:spPr>
          <a:xfrm>
            <a:off x="565428" y="1748076"/>
            <a:ext cx="706755" cy="848082"/>
          </a:xfrm>
          <a:prstGeom prst="rect">
            <a:avLst/>
          </a:prstGeom>
        </p:spPr>
      </p:pic>
      <p:sp>
        <p:nvSpPr>
          <p:cNvPr id="5" name="Text 2"/>
          <p:cNvSpPr/>
          <p:nvPr/>
        </p:nvSpPr>
        <p:spPr>
          <a:xfrm>
            <a:off x="1413510" y="1889403"/>
            <a:ext cx="1859994" cy="232410"/>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Design/IP</a:t>
            </a:r>
            <a:endParaRPr lang="en-US" sz="1450" dirty="0"/>
          </a:p>
        </p:txBody>
      </p:sp>
      <p:sp>
        <p:nvSpPr>
          <p:cNvPr id="6" name="Text 3"/>
          <p:cNvSpPr/>
          <p:nvPr/>
        </p:nvSpPr>
        <p:spPr>
          <a:xfrm>
            <a:off x="1413510" y="2206585"/>
            <a:ext cx="12651462" cy="226100"/>
          </a:xfrm>
          <a:prstGeom prst="rect">
            <a:avLst/>
          </a:prstGeom>
          <a:noFill/>
          <a:ln/>
        </p:spPr>
        <p:txBody>
          <a:bodyPr wrap="none" lIns="0" tIns="0" rIns="0" bIns="0" rtlCol="0" anchor="t"/>
          <a:lstStyle/>
          <a:p>
            <a:pPr algn="l" indent="0" marL="0">
              <a:lnSpc>
                <a:spcPts val="1750"/>
              </a:lnSpc>
              <a:buNone/>
            </a:pPr>
            <a:r>
              <a:rPr lang="en-US" sz="1100" b="1" dirty="0">
                <a:solidFill>
                  <a:srgbClr val="3B3535"/>
                </a:solidFill>
                <a:latin typeface="Sora Light" pitchFamily="34" charset="0"/>
                <a:ea typeface="Sora Light" pitchFamily="34" charset="-122"/>
                <a:cs typeface="Sora Light" pitchFamily="34" charset="-120"/>
              </a:rPr>
              <a:t>Players:</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IDMs, fabless companies, EDA vendors, IP providers</a:t>
            </a:r>
            <a:endParaRPr lang="en-US" sz="1100" dirty="0"/>
          </a:p>
        </p:txBody>
      </p:sp>
      <p:pic>
        <p:nvPicPr>
          <p:cNvPr id="7" name="Image 1" descr="preencoded.png">    </p:cNvPr>
          <p:cNvPicPr>
            <a:picLocks noChangeAspect="1"/>
          </p:cNvPicPr>
          <p:nvPr/>
        </p:nvPicPr>
        <p:blipFill>
          <a:blip r:embed="rId2"/>
          <a:stretch>
            <a:fillRect/>
          </a:stretch>
        </p:blipFill>
        <p:spPr>
          <a:xfrm>
            <a:off x="565428" y="2596158"/>
            <a:ext cx="706755" cy="1136809"/>
          </a:xfrm>
          <a:prstGeom prst="rect">
            <a:avLst/>
          </a:prstGeom>
        </p:spPr>
      </p:pic>
      <p:sp>
        <p:nvSpPr>
          <p:cNvPr id="8" name="Text 4"/>
          <p:cNvSpPr/>
          <p:nvPr/>
        </p:nvSpPr>
        <p:spPr>
          <a:xfrm>
            <a:off x="1413510" y="2737485"/>
            <a:ext cx="1859994" cy="232410"/>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Wafer Fabrication</a:t>
            </a:r>
            <a:endParaRPr lang="en-US" sz="1450" dirty="0"/>
          </a:p>
        </p:txBody>
      </p:sp>
      <p:sp>
        <p:nvSpPr>
          <p:cNvPr id="9" name="Text 5"/>
          <p:cNvSpPr/>
          <p:nvPr/>
        </p:nvSpPr>
        <p:spPr>
          <a:xfrm>
            <a:off x="1413510" y="3054668"/>
            <a:ext cx="12651462" cy="226100"/>
          </a:xfrm>
          <a:prstGeom prst="rect">
            <a:avLst/>
          </a:prstGeom>
          <a:noFill/>
          <a:ln/>
        </p:spPr>
        <p:txBody>
          <a:bodyPr wrap="none" lIns="0" tIns="0" rIns="0" bIns="0" rtlCol="0" anchor="t"/>
          <a:lstStyle/>
          <a:p>
            <a:pPr algn="l" indent="0" marL="0">
              <a:lnSpc>
                <a:spcPts val="1750"/>
              </a:lnSpc>
              <a:buNone/>
            </a:pPr>
            <a:r>
              <a:rPr lang="en-US" sz="1100" b="1" dirty="0">
                <a:solidFill>
                  <a:srgbClr val="3B3535"/>
                </a:solidFill>
                <a:latin typeface="Sora Light" pitchFamily="34" charset="0"/>
                <a:ea typeface="Sora Light" pitchFamily="34" charset="-122"/>
                <a:cs typeface="Sora Light" pitchFamily="34" charset="-120"/>
              </a:rPr>
              <a:t>Players:</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Foundries (TSMC, Samsung, UMC, GF, SMIC), IDMs</a:t>
            </a:r>
            <a:endParaRPr lang="en-US" sz="1100" dirty="0"/>
          </a:p>
        </p:txBody>
      </p:sp>
      <p:sp>
        <p:nvSpPr>
          <p:cNvPr id="10" name="Text 6"/>
          <p:cNvSpPr/>
          <p:nvPr/>
        </p:nvSpPr>
        <p:spPr>
          <a:xfrm>
            <a:off x="1413510" y="3365540"/>
            <a:ext cx="12651462" cy="226100"/>
          </a:xfrm>
          <a:prstGeom prst="rect">
            <a:avLst/>
          </a:prstGeom>
          <a:noFill/>
          <a:ln/>
        </p:spPr>
        <p:txBody>
          <a:bodyPr wrap="none" lIns="0" tIns="0" rIns="0" bIns="0" rtlCol="0" anchor="t"/>
          <a:lstStyle/>
          <a:p>
            <a:pPr algn="l" indent="0" marL="0">
              <a:lnSpc>
                <a:spcPts val="1750"/>
              </a:lnSpc>
              <a:buNone/>
            </a:pPr>
            <a:r>
              <a:rPr lang="en-US" sz="1100" b="1" dirty="0">
                <a:solidFill>
                  <a:srgbClr val="DA1B2E"/>
                </a:solidFill>
                <a:latin typeface="Sora Light" pitchFamily="34" charset="0"/>
                <a:ea typeface="Sora Light" pitchFamily="34" charset="-122"/>
                <a:cs typeface="Sora Light" pitchFamily="34" charset="-120"/>
              </a:rPr>
              <a:t>Bottleneck:</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Mature-node fab capacity (8-inch, 200mm tools); long equipment lead times</a:t>
            </a:r>
            <a:endParaRPr lang="en-US" sz="1100" dirty="0"/>
          </a:p>
        </p:txBody>
      </p:sp>
      <p:pic>
        <p:nvPicPr>
          <p:cNvPr id="11" name="Image 2" descr="preencoded.png">    </p:cNvPr>
          <p:cNvPicPr>
            <a:picLocks noChangeAspect="1"/>
          </p:cNvPicPr>
          <p:nvPr/>
        </p:nvPicPr>
        <p:blipFill>
          <a:blip r:embed="rId3"/>
          <a:stretch>
            <a:fillRect/>
          </a:stretch>
        </p:blipFill>
        <p:spPr>
          <a:xfrm>
            <a:off x="565428" y="3732967"/>
            <a:ext cx="706755" cy="1136809"/>
          </a:xfrm>
          <a:prstGeom prst="rect">
            <a:avLst/>
          </a:prstGeom>
        </p:spPr>
      </p:pic>
      <p:sp>
        <p:nvSpPr>
          <p:cNvPr id="12" name="Text 7"/>
          <p:cNvSpPr/>
          <p:nvPr/>
        </p:nvSpPr>
        <p:spPr>
          <a:xfrm>
            <a:off x="1413510" y="3874294"/>
            <a:ext cx="2115979" cy="232410"/>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Assembly/Test (OSAT)</a:t>
            </a:r>
            <a:endParaRPr lang="en-US" sz="1450" dirty="0"/>
          </a:p>
        </p:txBody>
      </p:sp>
      <p:sp>
        <p:nvSpPr>
          <p:cNvPr id="13" name="Text 8"/>
          <p:cNvSpPr/>
          <p:nvPr/>
        </p:nvSpPr>
        <p:spPr>
          <a:xfrm>
            <a:off x="1413510" y="4191476"/>
            <a:ext cx="12651462" cy="226100"/>
          </a:xfrm>
          <a:prstGeom prst="rect">
            <a:avLst/>
          </a:prstGeom>
          <a:noFill/>
          <a:ln/>
        </p:spPr>
        <p:txBody>
          <a:bodyPr wrap="none" lIns="0" tIns="0" rIns="0" bIns="0" rtlCol="0" anchor="t"/>
          <a:lstStyle/>
          <a:p>
            <a:pPr algn="l" indent="0" marL="0">
              <a:lnSpc>
                <a:spcPts val="1750"/>
              </a:lnSpc>
              <a:buNone/>
            </a:pPr>
            <a:r>
              <a:rPr lang="en-US" sz="1100" b="1" dirty="0">
                <a:solidFill>
                  <a:srgbClr val="3B3535"/>
                </a:solidFill>
                <a:latin typeface="Sora Light" pitchFamily="34" charset="0"/>
                <a:ea typeface="Sora Light" pitchFamily="34" charset="-122"/>
                <a:cs typeface="Sora Light" pitchFamily="34" charset="-120"/>
              </a:rPr>
              <a:t>Players:</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ASE, Amkor, JCET, SPIL; significant Southeast Asia footprint</a:t>
            </a:r>
            <a:endParaRPr lang="en-US" sz="1100" dirty="0"/>
          </a:p>
        </p:txBody>
      </p:sp>
      <p:sp>
        <p:nvSpPr>
          <p:cNvPr id="14" name="Text 9"/>
          <p:cNvSpPr/>
          <p:nvPr/>
        </p:nvSpPr>
        <p:spPr>
          <a:xfrm>
            <a:off x="1413510" y="4502348"/>
            <a:ext cx="12651462" cy="226100"/>
          </a:xfrm>
          <a:prstGeom prst="rect">
            <a:avLst/>
          </a:prstGeom>
          <a:noFill/>
          <a:ln/>
        </p:spPr>
        <p:txBody>
          <a:bodyPr wrap="none" lIns="0" tIns="0" rIns="0" bIns="0" rtlCol="0" anchor="t"/>
          <a:lstStyle/>
          <a:p>
            <a:pPr algn="l" indent="0" marL="0">
              <a:lnSpc>
                <a:spcPts val="1750"/>
              </a:lnSpc>
              <a:buNone/>
            </a:pPr>
            <a:r>
              <a:rPr lang="en-US" sz="1100" b="1" dirty="0">
                <a:solidFill>
                  <a:srgbClr val="DA1B2E"/>
                </a:solidFill>
                <a:latin typeface="Sora Light" pitchFamily="34" charset="0"/>
                <a:ea typeface="Sora Light" pitchFamily="34" charset="-122"/>
                <a:cs typeface="Sora Light" pitchFamily="34" charset="-120"/>
              </a:rPr>
              <a:t>Bottleneck:</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OSAT throughput and labor availability</a:t>
            </a:r>
            <a:endParaRPr lang="en-US" sz="1100" dirty="0"/>
          </a:p>
        </p:txBody>
      </p:sp>
      <p:pic>
        <p:nvPicPr>
          <p:cNvPr id="15" name="Image 3" descr="preencoded.png">    </p:cNvPr>
          <p:cNvPicPr>
            <a:picLocks noChangeAspect="1"/>
          </p:cNvPicPr>
          <p:nvPr/>
        </p:nvPicPr>
        <p:blipFill>
          <a:blip r:embed="rId4"/>
          <a:stretch>
            <a:fillRect/>
          </a:stretch>
        </p:blipFill>
        <p:spPr>
          <a:xfrm>
            <a:off x="565428" y="4869775"/>
            <a:ext cx="706755" cy="848082"/>
          </a:xfrm>
          <a:prstGeom prst="rect">
            <a:avLst/>
          </a:prstGeom>
        </p:spPr>
      </p:pic>
      <p:sp>
        <p:nvSpPr>
          <p:cNvPr id="16" name="Text 10"/>
          <p:cNvSpPr/>
          <p:nvPr/>
        </p:nvSpPr>
        <p:spPr>
          <a:xfrm>
            <a:off x="1413510" y="5011103"/>
            <a:ext cx="1859994" cy="232410"/>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Distribution</a:t>
            </a:r>
            <a:endParaRPr lang="en-US" sz="1450" dirty="0"/>
          </a:p>
        </p:txBody>
      </p:sp>
      <p:sp>
        <p:nvSpPr>
          <p:cNvPr id="17" name="Text 11"/>
          <p:cNvSpPr/>
          <p:nvPr/>
        </p:nvSpPr>
        <p:spPr>
          <a:xfrm>
            <a:off x="1413510" y="5328285"/>
            <a:ext cx="12651462" cy="226100"/>
          </a:xfrm>
          <a:prstGeom prst="rect">
            <a:avLst/>
          </a:prstGeom>
          <a:noFill/>
          <a:ln/>
        </p:spPr>
        <p:txBody>
          <a:bodyPr wrap="none" lIns="0" tIns="0" rIns="0" bIns="0" rtlCol="0" anchor="t"/>
          <a:lstStyle/>
          <a:p>
            <a:pPr algn="l" indent="0" marL="0">
              <a:lnSpc>
                <a:spcPts val="1750"/>
              </a:lnSpc>
              <a:buNone/>
            </a:pPr>
            <a:r>
              <a:rPr lang="en-US" sz="1100" b="1" dirty="0">
                <a:solidFill>
                  <a:srgbClr val="3B3535"/>
                </a:solidFill>
                <a:latin typeface="Sora Light" pitchFamily="34" charset="0"/>
                <a:ea typeface="Sora Light" pitchFamily="34" charset="-122"/>
                <a:cs typeface="Sora Light" pitchFamily="34" charset="-120"/>
              </a:rPr>
              <a:t>Players:</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Avnet, Arrow; franchised and independent channels</a:t>
            </a:r>
            <a:endParaRPr lang="en-US" sz="1100" dirty="0"/>
          </a:p>
        </p:txBody>
      </p:sp>
      <p:pic>
        <p:nvPicPr>
          <p:cNvPr id="18" name="Image 4" descr="preencoded.png">    </p:cNvPr>
          <p:cNvPicPr>
            <a:picLocks noChangeAspect="1"/>
          </p:cNvPicPr>
          <p:nvPr/>
        </p:nvPicPr>
        <p:blipFill>
          <a:blip r:embed="rId5"/>
          <a:stretch>
            <a:fillRect/>
          </a:stretch>
        </p:blipFill>
        <p:spPr>
          <a:xfrm>
            <a:off x="565428" y="5717858"/>
            <a:ext cx="706755" cy="1136809"/>
          </a:xfrm>
          <a:prstGeom prst="rect">
            <a:avLst/>
          </a:prstGeom>
        </p:spPr>
      </p:pic>
      <p:sp>
        <p:nvSpPr>
          <p:cNvPr id="19" name="Text 12"/>
          <p:cNvSpPr/>
          <p:nvPr/>
        </p:nvSpPr>
        <p:spPr>
          <a:xfrm>
            <a:off x="1413510" y="5859185"/>
            <a:ext cx="1859994" cy="232410"/>
          </a:xfrm>
          <a:prstGeom prst="rect">
            <a:avLst/>
          </a:prstGeom>
          <a:noFill/>
          <a:ln/>
        </p:spPr>
        <p:txBody>
          <a:bodyPr wrap="none" lIns="0" tIns="0" rIns="0" bIns="0" rtlCol="0" anchor="t"/>
          <a:lstStyle/>
          <a:p>
            <a:pPr algn="l" indent="0" marL="0">
              <a:lnSpc>
                <a:spcPts val="1800"/>
              </a:lnSpc>
              <a:buNone/>
            </a:pPr>
            <a:r>
              <a:rPr lang="en-US" sz="1450" dirty="0">
                <a:solidFill>
                  <a:srgbClr val="3B3535"/>
                </a:solidFill>
                <a:latin typeface="Sora Semi Bold" pitchFamily="34" charset="0"/>
                <a:ea typeface="Sora Semi Bold" pitchFamily="34" charset="-122"/>
                <a:cs typeface="Sora Semi Bold" pitchFamily="34" charset="-120"/>
              </a:rPr>
              <a:t>OEM/EMS</a:t>
            </a:r>
            <a:endParaRPr lang="en-US" sz="1450" dirty="0"/>
          </a:p>
        </p:txBody>
      </p:sp>
      <p:sp>
        <p:nvSpPr>
          <p:cNvPr id="20" name="Text 13"/>
          <p:cNvSpPr/>
          <p:nvPr/>
        </p:nvSpPr>
        <p:spPr>
          <a:xfrm>
            <a:off x="1413510" y="6176367"/>
            <a:ext cx="12651462" cy="226100"/>
          </a:xfrm>
          <a:prstGeom prst="rect">
            <a:avLst/>
          </a:prstGeom>
          <a:noFill/>
          <a:ln/>
        </p:spPr>
        <p:txBody>
          <a:bodyPr wrap="none" lIns="0" tIns="0" rIns="0" bIns="0" rtlCol="0" anchor="t"/>
          <a:lstStyle/>
          <a:p>
            <a:pPr algn="l" indent="0" marL="0">
              <a:lnSpc>
                <a:spcPts val="1750"/>
              </a:lnSpc>
              <a:buNone/>
            </a:pPr>
            <a:r>
              <a:rPr lang="en-US" sz="1100" b="1" dirty="0">
                <a:solidFill>
                  <a:srgbClr val="3B3535"/>
                </a:solidFill>
                <a:latin typeface="Sora Light" pitchFamily="34" charset="0"/>
                <a:ea typeface="Sora Light" pitchFamily="34" charset="-122"/>
                <a:cs typeface="Sora Light" pitchFamily="34" charset="-120"/>
              </a:rPr>
              <a:t>Players:</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Automotive, Consumer, Industrial, Telecom; EMS integrators</a:t>
            </a:r>
            <a:endParaRPr lang="en-US" sz="1100" dirty="0"/>
          </a:p>
        </p:txBody>
      </p:sp>
      <p:sp>
        <p:nvSpPr>
          <p:cNvPr id="21" name="Text 14"/>
          <p:cNvSpPr/>
          <p:nvPr/>
        </p:nvSpPr>
        <p:spPr>
          <a:xfrm>
            <a:off x="1413510" y="6487239"/>
            <a:ext cx="12651462" cy="226100"/>
          </a:xfrm>
          <a:prstGeom prst="rect">
            <a:avLst/>
          </a:prstGeom>
          <a:noFill/>
          <a:ln/>
        </p:spPr>
        <p:txBody>
          <a:bodyPr wrap="none" lIns="0" tIns="0" rIns="0" bIns="0" rtlCol="0" anchor="t"/>
          <a:lstStyle/>
          <a:p>
            <a:pPr algn="l" indent="0" marL="0">
              <a:lnSpc>
                <a:spcPts val="1750"/>
              </a:lnSpc>
              <a:buNone/>
            </a:pPr>
            <a:r>
              <a:rPr lang="en-US" sz="1100" b="1" dirty="0">
                <a:solidFill>
                  <a:srgbClr val="DA1B2E"/>
                </a:solidFill>
                <a:latin typeface="Sora Light" pitchFamily="34" charset="0"/>
                <a:ea typeface="Sora Light" pitchFamily="34" charset="-122"/>
                <a:cs typeface="Sora Light" pitchFamily="34" charset="-120"/>
              </a:rPr>
              <a:t>Bottleneck:</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Qualification cycles for alternates in safety-critical domains</a:t>
            </a:r>
            <a:endParaRPr lang="en-US" sz="1100" dirty="0"/>
          </a:p>
        </p:txBody>
      </p:sp>
      <p:sp>
        <p:nvSpPr>
          <p:cNvPr id="22" name="Shape 15"/>
          <p:cNvSpPr/>
          <p:nvPr/>
        </p:nvSpPr>
        <p:spPr>
          <a:xfrm>
            <a:off x="565428" y="7013615"/>
            <a:ext cx="13499544" cy="826532"/>
          </a:xfrm>
          <a:prstGeom prst="roundRect">
            <a:avLst>
              <a:gd name="adj" fmla="val 7183"/>
            </a:avLst>
          </a:prstGeom>
          <a:solidFill>
            <a:srgbClr val="F7BBC1"/>
          </a:solidFill>
          <a:ln/>
        </p:spPr>
      </p:sp>
      <p:pic>
        <p:nvPicPr>
          <p:cNvPr id="23" name="Image 5" descr="preencoded.png">    </p:cNvPr>
          <p:cNvPicPr>
            <a:picLocks noChangeAspect="1"/>
          </p:cNvPicPr>
          <p:nvPr/>
        </p:nvPicPr>
        <p:blipFill>
          <a:blip r:embed="rId6"/>
          <a:stretch>
            <a:fillRect/>
          </a:stretch>
        </p:blipFill>
        <p:spPr>
          <a:xfrm>
            <a:off x="706755" y="7226498"/>
            <a:ext cx="176689" cy="141327"/>
          </a:xfrm>
          <a:prstGeom prst="rect">
            <a:avLst/>
          </a:prstGeom>
        </p:spPr>
      </p:pic>
      <p:sp>
        <p:nvSpPr>
          <p:cNvPr id="24" name="Text 16"/>
          <p:cNvSpPr/>
          <p:nvPr/>
        </p:nvSpPr>
        <p:spPr>
          <a:xfrm>
            <a:off x="1024771" y="7190184"/>
            <a:ext cx="12898874" cy="452199"/>
          </a:xfrm>
          <a:prstGeom prst="rect">
            <a:avLst/>
          </a:prstGeom>
          <a:noFill/>
          <a:ln/>
        </p:spPr>
        <p:txBody>
          <a:bodyPr wrap="square" lIns="0" tIns="0" rIns="0" bIns="0" rtlCol="0" anchor="t"/>
          <a:lstStyle/>
          <a:p>
            <a:pPr algn="l" indent="0" marL="0">
              <a:lnSpc>
                <a:spcPts val="1750"/>
              </a:lnSpc>
              <a:buNone/>
            </a:pPr>
            <a:r>
              <a:rPr lang="en-US" sz="1100" b="1" dirty="0">
                <a:solidFill>
                  <a:srgbClr val="000000"/>
                </a:solidFill>
                <a:latin typeface="Sora Light" pitchFamily="34" charset="0"/>
                <a:ea typeface="Sora Light" pitchFamily="34" charset="-122"/>
                <a:cs typeface="Sora Light" pitchFamily="34" charset="-120"/>
              </a:rPr>
              <a:t>Key Insight:</a:t>
            </a:r>
            <a:pPr algn="l" indent="0" marL="0">
              <a:lnSpc>
                <a:spcPts val="1750"/>
              </a:lnSpc>
              <a:buNone/>
            </a:pPr>
            <a:r>
              <a:rPr lang="en-US" sz="1100" dirty="0">
                <a:solidFill>
                  <a:srgbClr val="000000"/>
                </a:solidFill>
                <a:latin typeface="Sora Light" pitchFamily="34" charset="0"/>
                <a:ea typeface="Sora Light" pitchFamily="34" charset="-122"/>
                <a:cs typeface="Sora Light" pitchFamily="34" charset="-120"/>
              </a:rPr>
              <a:t> Bottlenecks concentrated in mature-node fab capacity, OSAT throughput, equipment availability, and qualification timelines—areas that cannot quickly scale even with unlimited capital.</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16719" y="345281"/>
            <a:ext cx="5162431" cy="342662"/>
          </a:xfrm>
          <a:prstGeom prst="rect">
            <a:avLst/>
          </a:prstGeom>
          <a:noFill/>
          <a:ln/>
        </p:spPr>
        <p:txBody>
          <a:bodyPr wrap="none" lIns="0" tIns="0" rIns="0" bIns="0" rtlCol="0" anchor="t"/>
          <a:lstStyle/>
          <a:p>
            <a:pPr algn="l" indent="0" marL="0">
              <a:lnSpc>
                <a:spcPts val="2650"/>
              </a:lnSpc>
              <a:buNone/>
            </a:pPr>
            <a:r>
              <a:rPr lang="en-US" sz="2150" dirty="0">
                <a:solidFill>
                  <a:srgbClr val="1F1E1E"/>
                </a:solidFill>
                <a:latin typeface="Sora Semi Bold" pitchFamily="34" charset="0"/>
                <a:ea typeface="Sora Semi Bold" pitchFamily="34" charset="-122"/>
                <a:cs typeface="Sora Semi Bold" pitchFamily="34" charset="-120"/>
              </a:rPr>
              <a:t>Global Fab Capacity Map (Indicative)</a:t>
            </a:r>
            <a:endParaRPr lang="en-US" sz="2150" dirty="0"/>
          </a:p>
        </p:txBody>
      </p:sp>
      <p:sp>
        <p:nvSpPr>
          <p:cNvPr id="3" name="Text 1"/>
          <p:cNvSpPr/>
          <p:nvPr/>
        </p:nvSpPr>
        <p:spPr>
          <a:xfrm>
            <a:off x="416719" y="896303"/>
            <a:ext cx="13796963" cy="166688"/>
          </a:xfrm>
          <a:prstGeom prst="rect">
            <a:avLst/>
          </a:prstGeom>
          <a:noFill/>
          <a:ln/>
        </p:spPr>
        <p:txBody>
          <a:bodyPr wrap="non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Semiconductor manufacturing is geographically concentrated, with distinct regional specializations and capabilities. The shortage exposed vulnerabilities in this concentrated supply base and accelerated investment in diversification.</a:t>
            </a:r>
            <a:endParaRPr lang="en-US" sz="800" dirty="0"/>
          </a:p>
        </p:txBody>
      </p:sp>
      <p:sp>
        <p:nvSpPr>
          <p:cNvPr id="4" name="Shape 2"/>
          <p:cNvSpPr/>
          <p:nvPr/>
        </p:nvSpPr>
        <p:spPr>
          <a:xfrm>
            <a:off x="416719" y="1180148"/>
            <a:ext cx="13796963" cy="868442"/>
          </a:xfrm>
          <a:prstGeom prst="roundRect">
            <a:avLst>
              <a:gd name="adj" fmla="val 5039"/>
            </a:avLst>
          </a:prstGeom>
          <a:solidFill>
            <a:srgbClr val="FFFFFF"/>
          </a:solidFill>
          <a:ln w="15240">
            <a:solidFill>
              <a:srgbClr val="DFB8BC"/>
            </a:solidFill>
            <a:prstDash val="solid"/>
          </a:ln>
        </p:spPr>
      </p:sp>
      <p:sp>
        <p:nvSpPr>
          <p:cNvPr id="5" name="Shape 3"/>
          <p:cNvSpPr/>
          <p:nvPr/>
        </p:nvSpPr>
        <p:spPr>
          <a:xfrm>
            <a:off x="431959" y="1195388"/>
            <a:ext cx="416719" cy="837962"/>
          </a:xfrm>
          <a:prstGeom prst="roundRect">
            <a:avLst>
              <a:gd name="adj" fmla="val 6112"/>
            </a:avLst>
          </a:prstGeom>
          <a:solidFill>
            <a:srgbClr val="F9D2D6"/>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8403" y="1536263"/>
            <a:ext cx="156210" cy="156210"/>
          </a:xfrm>
          <a:prstGeom prst="rect">
            <a:avLst/>
          </a:prstGeom>
        </p:spPr>
      </p:pic>
      <p:sp>
        <p:nvSpPr>
          <p:cNvPr id="7" name="Text 4"/>
          <p:cNvSpPr/>
          <p:nvPr/>
        </p:nvSpPr>
        <p:spPr>
          <a:xfrm>
            <a:off x="952857" y="1299567"/>
            <a:ext cx="1370886" cy="171212"/>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Taiwan</a:t>
            </a:r>
            <a:endParaRPr lang="en-US" sz="1050" dirty="0"/>
          </a:p>
        </p:txBody>
      </p:sp>
      <p:sp>
        <p:nvSpPr>
          <p:cNvPr id="8" name="Text 5"/>
          <p:cNvSpPr/>
          <p:nvPr/>
        </p:nvSpPr>
        <p:spPr>
          <a:xfrm>
            <a:off x="952857" y="1533287"/>
            <a:ext cx="13141404" cy="166688"/>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Focus: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Advanced and mature logic (TSMC, UMC)</a:t>
            </a:r>
            <a:endParaRPr lang="en-US" sz="800" dirty="0"/>
          </a:p>
        </p:txBody>
      </p:sp>
      <p:sp>
        <p:nvSpPr>
          <p:cNvPr id="9" name="Text 6"/>
          <p:cNvSpPr/>
          <p:nvPr/>
        </p:nvSpPr>
        <p:spPr>
          <a:xfrm>
            <a:off x="952857" y="1762482"/>
            <a:ext cx="13141404" cy="166688"/>
          </a:xfrm>
          <a:prstGeom prst="rect">
            <a:avLst/>
          </a:prstGeom>
          <a:noFill/>
          <a:ln/>
        </p:spPr>
        <p:txBody>
          <a:bodyPr wrap="non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Largest global share of leading-edge nodes; critical dependency for advanced semiconductors</a:t>
            </a:r>
            <a:endParaRPr lang="en-US" sz="800" dirty="0"/>
          </a:p>
        </p:txBody>
      </p:sp>
      <p:sp>
        <p:nvSpPr>
          <p:cNvPr id="10" name="Shape 7"/>
          <p:cNvSpPr/>
          <p:nvPr/>
        </p:nvSpPr>
        <p:spPr>
          <a:xfrm>
            <a:off x="416719" y="2152769"/>
            <a:ext cx="13796963" cy="868442"/>
          </a:xfrm>
          <a:prstGeom prst="roundRect">
            <a:avLst>
              <a:gd name="adj" fmla="val 5039"/>
            </a:avLst>
          </a:prstGeom>
          <a:solidFill>
            <a:srgbClr val="FFFFFF"/>
          </a:solidFill>
          <a:ln w="15240">
            <a:solidFill>
              <a:srgbClr val="DFB8BC"/>
            </a:solidFill>
            <a:prstDash val="solid"/>
          </a:ln>
        </p:spPr>
      </p:sp>
      <p:sp>
        <p:nvSpPr>
          <p:cNvPr id="11" name="Shape 8"/>
          <p:cNvSpPr/>
          <p:nvPr/>
        </p:nvSpPr>
        <p:spPr>
          <a:xfrm>
            <a:off x="431959" y="2168009"/>
            <a:ext cx="416719" cy="837962"/>
          </a:xfrm>
          <a:prstGeom prst="roundRect">
            <a:avLst>
              <a:gd name="adj" fmla="val 6112"/>
            </a:avLst>
          </a:prstGeom>
          <a:solidFill>
            <a:srgbClr val="F9D2D6"/>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403" y="2508885"/>
            <a:ext cx="156210" cy="156210"/>
          </a:xfrm>
          <a:prstGeom prst="rect">
            <a:avLst/>
          </a:prstGeom>
        </p:spPr>
      </p:pic>
      <p:sp>
        <p:nvSpPr>
          <p:cNvPr id="13" name="Text 9"/>
          <p:cNvSpPr/>
          <p:nvPr/>
        </p:nvSpPr>
        <p:spPr>
          <a:xfrm>
            <a:off x="952857" y="2272189"/>
            <a:ext cx="1370886" cy="171212"/>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South Korea</a:t>
            </a:r>
            <a:endParaRPr lang="en-US" sz="1050" dirty="0"/>
          </a:p>
        </p:txBody>
      </p:sp>
      <p:sp>
        <p:nvSpPr>
          <p:cNvPr id="14" name="Text 10"/>
          <p:cNvSpPr/>
          <p:nvPr/>
        </p:nvSpPr>
        <p:spPr>
          <a:xfrm>
            <a:off x="952857" y="2505908"/>
            <a:ext cx="13141404" cy="166688"/>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Focus: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Logic and memory (Samsung, SK hynix)</a:t>
            </a:r>
            <a:endParaRPr lang="en-US" sz="800" dirty="0"/>
          </a:p>
        </p:txBody>
      </p:sp>
      <p:sp>
        <p:nvSpPr>
          <p:cNvPr id="15" name="Text 11"/>
          <p:cNvSpPr/>
          <p:nvPr/>
        </p:nvSpPr>
        <p:spPr>
          <a:xfrm>
            <a:off x="952857" y="2735104"/>
            <a:ext cx="13141404" cy="166688"/>
          </a:xfrm>
          <a:prstGeom prst="rect">
            <a:avLst/>
          </a:prstGeom>
          <a:noFill/>
          <a:ln/>
        </p:spPr>
        <p:txBody>
          <a:bodyPr wrap="non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Advanced logic and DRAM/NAND scale; vertically integrated capabilities</a:t>
            </a:r>
            <a:endParaRPr lang="en-US" sz="800" dirty="0"/>
          </a:p>
        </p:txBody>
      </p:sp>
      <p:sp>
        <p:nvSpPr>
          <p:cNvPr id="16" name="Shape 12"/>
          <p:cNvSpPr/>
          <p:nvPr/>
        </p:nvSpPr>
        <p:spPr>
          <a:xfrm>
            <a:off x="416719" y="3125391"/>
            <a:ext cx="13796963" cy="868442"/>
          </a:xfrm>
          <a:prstGeom prst="roundRect">
            <a:avLst>
              <a:gd name="adj" fmla="val 5039"/>
            </a:avLst>
          </a:prstGeom>
          <a:solidFill>
            <a:srgbClr val="FFFFFF"/>
          </a:solidFill>
          <a:ln w="15240">
            <a:solidFill>
              <a:srgbClr val="DFB8BC"/>
            </a:solidFill>
            <a:prstDash val="solid"/>
          </a:ln>
        </p:spPr>
      </p:sp>
      <p:sp>
        <p:nvSpPr>
          <p:cNvPr id="17" name="Shape 13"/>
          <p:cNvSpPr/>
          <p:nvPr/>
        </p:nvSpPr>
        <p:spPr>
          <a:xfrm>
            <a:off x="431959" y="3140631"/>
            <a:ext cx="416719" cy="837962"/>
          </a:xfrm>
          <a:prstGeom prst="roundRect">
            <a:avLst>
              <a:gd name="adj" fmla="val 6112"/>
            </a:avLst>
          </a:prstGeom>
          <a:solidFill>
            <a:srgbClr val="F9D2D6"/>
          </a:solidFill>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403" y="3481507"/>
            <a:ext cx="156210" cy="156210"/>
          </a:xfrm>
          <a:prstGeom prst="rect">
            <a:avLst/>
          </a:prstGeom>
        </p:spPr>
      </p:pic>
      <p:sp>
        <p:nvSpPr>
          <p:cNvPr id="19" name="Text 14"/>
          <p:cNvSpPr/>
          <p:nvPr/>
        </p:nvSpPr>
        <p:spPr>
          <a:xfrm>
            <a:off x="952857" y="3244810"/>
            <a:ext cx="1370886" cy="171212"/>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United States</a:t>
            </a:r>
            <a:endParaRPr lang="en-US" sz="1050" dirty="0"/>
          </a:p>
        </p:txBody>
      </p:sp>
      <p:sp>
        <p:nvSpPr>
          <p:cNvPr id="20" name="Text 15"/>
          <p:cNvSpPr/>
          <p:nvPr/>
        </p:nvSpPr>
        <p:spPr>
          <a:xfrm>
            <a:off x="952857" y="3478530"/>
            <a:ext cx="13141404" cy="166688"/>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Focus: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IDM and foundry expansion (Intel, GF, TSMC Arizona)</a:t>
            </a:r>
            <a:endParaRPr lang="en-US" sz="800" dirty="0"/>
          </a:p>
        </p:txBody>
      </p:sp>
      <p:sp>
        <p:nvSpPr>
          <p:cNvPr id="21" name="Text 16"/>
          <p:cNvSpPr/>
          <p:nvPr/>
        </p:nvSpPr>
        <p:spPr>
          <a:xfrm>
            <a:off x="952857" y="3707725"/>
            <a:ext cx="13141404" cy="166688"/>
          </a:xfrm>
          <a:prstGeom prst="rect">
            <a:avLst/>
          </a:prstGeom>
          <a:noFill/>
          <a:ln/>
        </p:spPr>
        <p:txBody>
          <a:bodyPr wrap="non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CHIPS-funded greenfield and brownfield projects aim to rebuild domestic capacity</a:t>
            </a:r>
            <a:endParaRPr lang="en-US" sz="800" dirty="0"/>
          </a:p>
        </p:txBody>
      </p:sp>
      <p:sp>
        <p:nvSpPr>
          <p:cNvPr id="22" name="Shape 17"/>
          <p:cNvSpPr/>
          <p:nvPr/>
        </p:nvSpPr>
        <p:spPr>
          <a:xfrm>
            <a:off x="416719" y="4098012"/>
            <a:ext cx="13796963" cy="868442"/>
          </a:xfrm>
          <a:prstGeom prst="roundRect">
            <a:avLst>
              <a:gd name="adj" fmla="val 5039"/>
            </a:avLst>
          </a:prstGeom>
          <a:solidFill>
            <a:srgbClr val="FFFFFF"/>
          </a:solidFill>
          <a:ln w="15240">
            <a:solidFill>
              <a:srgbClr val="DFB8BC"/>
            </a:solidFill>
            <a:prstDash val="solid"/>
          </a:ln>
        </p:spPr>
      </p:sp>
      <p:sp>
        <p:nvSpPr>
          <p:cNvPr id="23" name="Shape 18"/>
          <p:cNvSpPr/>
          <p:nvPr/>
        </p:nvSpPr>
        <p:spPr>
          <a:xfrm>
            <a:off x="431959" y="4113252"/>
            <a:ext cx="416719" cy="837962"/>
          </a:xfrm>
          <a:prstGeom prst="roundRect">
            <a:avLst>
              <a:gd name="adj" fmla="val 6112"/>
            </a:avLst>
          </a:prstGeom>
          <a:solidFill>
            <a:srgbClr val="F9D2D6"/>
          </a:solidFill>
          <a:ln/>
        </p:spPr>
      </p:sp>
      <p:pic>
        <p:nvPicPr>
          <p:cNvPr id="24"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403" y="4454128"/>
            <a:ext cx="156210" cy="156210"/>
          </a:xfrm>
          <a:prstGeom prst="rect">
            <a:avLst/>
          </a:prstGeom>
        </p:spPr>
      </p:pic>
      <p:sp>
        <p:nvSpPr>
          <p:cNvPr id="25" name="Text 19"/>
          <p:cNvSpPr/>
          <p:nvPr/>
        </p:nvSpPr>
        <p:spPr>
          <a:xfrm>
            <a:off x="952857" y="4217432"/>
            <a:ext cx="1370886" cy="171212"/>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Mainland China</a:t>
            </a:r>
            <a:endParaRPr lang="en-US" sz="1050" dirty="0"/>
          </a:p>
        </p:txBody>
      </p:sp>
      <p:sp>
        <p:nvSpPr>
          <p:cNvPr id="26" name="Text 20"/>
          <p:cNvSpPr/>
          <p:nvPr/>
        </p:nvSpPr>
        <p:spPr>
          <a:xfrm>
            <a:off x="952857" y="4451152"/>
            <a:ext cx="13141404" cy="166688"/>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Focus: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Mature nodes and memory</a:t>
            </a:r>
            <a:endParaRPr lang="en-US" sz="800" dirty="0"/>
          </a:p>
        </p:txBody>
      </p:sp>
      <p:sp>
        <p:nvSpPr>
          <p:cNvPr id="27" name="Text 21"/>
          <p:cNvSpPr/>
          <p:nvPr/>
        </p:nvSpPr>
        <p:spPr>
          <a:xfrm>
            <a:off x="952857" y="4680347"/>
            <a:ext cx="13141404" cy="166688"/>
          </a:xfrm>
          <a:prstGeom prst="rect">
            <a:avLst/>
          </a:prstGeom>
          <a:noFill/>
          <a:ln/>
        </p:spPr>
        <p:txBody>
          <a:bodyPr wrap="non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Domestic capacity build constrained by export control measures on advanced tooling</a:t>
            </a:r>
            <a:endParaRPr lang="en-US" sz="800" dirty="0"/>
          </a:p>
        </p:txBody>
      </p:sp>
      <p:sp>
        <p:nvSpPr>
          <p:cNvPr id="28" name="Shape 22"/>
          <p:cNvSpPr/>
          <p:nvPr/>
        </p:nvSpPr>
        <p:spPr>
          <a:xfrm>
            <a:off x="416719" y="5070634"/>
            <a:ext cx="13796963" cy="868442"/>
          </a:xfrm>
          <a:prstGeom prst="roundRect">
            <a:avLst>
              <a:gd name="adj" fmla="val 5039"/>
            </a:avLst>
          </a:prstGeom>
          <a:solidFill>
            <a:srgbClr val="FFFFFF"/>
          </a:solidFill>
          <a:ln w="15240">
            <a:solidFill>
              <a:srgbClr val="DFB8BC"/>
            </a:solidFill>
            <a:prstDash val="solid"/>
          </a:ln>
        </p:spPr>
      </p:sp>
      <p:sp>
        <p:nvSpPr>
          <p:cNvPr id="29" name="Shape 23"/>
          <p:cNvSpPr/>
          <p:nvPr/>
        </p:nvSpPr>
        <p:spPr>
          <a:xfrm>
            <a:off x="431959" y="5085874"/>
            <a:ext cx="416719" cy="837962"/>
          </a:xfrm>
          <a:prstGeom prst="roundRect">
            <a:avLst>
              <a:gd name="adj" fmla="val 6112"/>
            </a:avLst>
          </a:prstGeom>
          <a:solidFill>
            <a:srgbClr val="F9D2D6"/>
          </a:solidFill>
          <a:ln/>
        </p:spPr>
      </p:sp>
      <p:pic>
        <p:nvPicPr>
          <p:cNvPr id="30"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403" y="5426750"/>
            <a:ext cx="156210" cy="156210"/>
          </a:xfrm>
          <a:prstGeom prst="rect">
            <a:avLst/>
          </a:prstGeom>
        </p:spPr>
      </p:pic>
      <p:sp>
        <p:nvSpPr>
          <p:cNvPr id="31" name="Text 24"/>
          <p:cNvSpPr/>
          <p:nvPr/>
        </p:nvSpPr>
        <p:spPr>
          <a:xfrm>
            <a:off x="952857" y="5190053"/>
            <a:ext cx="1370886" cy="171212"/>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EU (incl. Germany)</a:t>
            </a:r>
            <a:endParaRPr lang="en-US" sz="1050" dirty="0"/>
          </a:p>
        </p:txBody>
      </p:sp>
      <p:sp>
        <p:nvSpPr>
          <p:cNvPr id="32" name="Text 25"/>
          <p:cNvSpPr/>
          <p:nvPr/>
        </p:nvSpPr>
        <p:spPr>
          <a:xfrm>
            <a:off x="952857" y="5423773"/>
            <a:ext cx="13141404" cy="166688"/>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Focus: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Automotive/industrial; new fab sites</a:t>
            </a:r>
            <a:endParaRPr lang="en-US" sz="800" dirty="0"/>
          </a:p>
        </p:txBody>
      </p:sp>
      <p:sp>
        <p:nvSpPr>
          <p:cNvPr id="33" name="Text 26"/>
          <p:cNvSpPr/>
          <p:nvPr/>
        </p:nvSpPr>
        <p:spPr>
          <a:xfrm>
            <a:off x="952857" y="5652968"/>
            <a:ext cx="13141404" cy="166688"/>
          </a:xfrm>
          <a:prstGeom prst="rect">
            <a:avLst/>
          </a:prstGeom>
          <a:noFill/>
          <a:ln/>
        </p:spPr>
        <p:txBody>
          <a:bodyPr wrap="non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EU Chips Act-supported projects target strategic resilience in key sectors</a:t>
            </a:r>
            <a:endParaRPr lang="en-US" sz="800" dirty="0"/>
          </a:p>
        </p:txBody>
      </p:sp>
      <p:sp>
        <p:nvSpPr>
          <p:cNvPr id="34" name="Shape 27"/>
          <p:cNvSpPr/>
          <p:nvPr/>
        </p:nvSpPr>
        <p:spPr>
          <a:xfrm>
            <a:off x="416719" y="6043255"/>
            <a:ext cx="13796963" cy="868442"/>
          </a:xfrm>
          <a:prstGeom prst="roundRect">
            <a:avLst>
              <a:gd name="adj" fmla="val 5039"/>
            </a:avLst>
          </a:prstGeom>
          <a:solidFill>
            <a:srgbClr val="FFFFFF"/>
          </a:solidFill>
          <a:ln w="15240">
            <a:solidFill>
              <a:srgbClr val="DFB8BC"/>
            </a:solidFill>
            <a:prstDash val="solid"/>
          </a:ln>
        </p:spPr>
      </p:sp>
      <p:sp>
        <p:nvSpPr>
          <p:cNvPr id="35" name="Shape 28"/>
          <p:cNvSpPr/>
          <p:nvPr/>
        </p:nvSpPr>
        <p:spPr>
          <a:xfrm>
            <a:off x="431959" y="6058495"/>
            <a:ext cx="416719" cy="837962"/>
          </a:xfrm>
          <a:prstGeom prst="roundRect">
            <a:avLst>
              <a:gd name="adj" fmla="val 6112"/>
            </a:avLst>
          </a:prstGeom>
          <a:solidFill>
            <a:srgbClr val="F9D2D6"/>
          </a:solidFill>
          <a:ln/>
        </p:spPr>
      </p:sp>
      <p:pic>
        <p:nvPicPr>
          <p:cNvPr id="36"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8403" y="6399371"/>
            <a:ext cx="156210" cy="156210"/>
          </a:xfrm>
          <a:prstGeom prst="rect">
            <a:avLst/>
          </a:prstGeom>
        </p:spPr>
      </p:pic>
      <p:sp>
        <p:nvSpPr>
          <p:cNvPr id="37" name="Text 29"/>
          <p:cNvSpPr/>
          <p:nvPr/>
        </p:nvSpPr>
        <p:spPr>
          <a:xfrm>
            <a:off x="952857" y="6162675"/>
            <a:ext cx="1370886" cy="171212"/>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Japan</a:t>
            </a:r>
            <a:endParaRPr lang="en-US" sz="1050" dirty="0"/>
          </a:p>
        </p:txBody>
      </p:sp>
      <p:sp>
        <p:nvSpPr>
          <p:cNvPr id="38" name="Text 30"/>
          <p:cNvSpPr/>
          <p:nvPr/>
        </p:nvSpPr>
        <p:spPr>
          <a:xfrm>
            <a:off x="952857" y="6396395"/>
            <a:ext cx="13141404" cy="166688"/>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Focus: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Mature/advanced (TSMC Kumamoto), specialty processes</a:t>
            </a:r>
            <a:endParaRPr lang="en-US" sz="800" dirty="0"/>
          </a:p>
        </p:txBody>
      </p:sp>
      <p:sp>
        <p:nvSpPr>
          <p:cNvPr id="39" name="Text 31"/>
          <p:cNvSpPr/>
          <p:nvPr/>
        </p:nvSpPr>
        <p:spPr>
          <a:xfrm>
            <a:off x="952857" y="6625590"/>
            <a:ext cx="13141404" cy="166688"/>
          </a:xfrm>
          <a:prstGeom prst="rect">
            <a:avLst/>
          </a:prstGeom>
          <a:noFill/>
          <a:ln/>
        </p:spPr>
        <p:txBody>
          <a:bodyPr wrap="non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Strong OSAT, materials, and equipment ecosystem supports regional production</a:t>
            </a:r>
            <a:endParaRPr lang="en-US" sz="800" dirty="0"/>
          </a:p>
        </p:txBody>
      </p:sp>
      <p:sp>
        <p:nvSpPr>
          <p:cNvPr id="40" name="Shape 32"/>
          <p:cNvSpPr/>
          <p:nvPr/>
        </p:nvSpPr>
        <p:spPr>
          <a:xfrm>
            <a:off x="416719" y="7015877"/>
            <a:ext cx="13796963" cy="868442"/>
          </a:xfrm>
          <a:prstGeom prst="roundRect">
            <a:avLst>
              <a:gd name="adj" fmla="val 5039"/>
            </a:avLst>
          </a:prstGeom>
          <a:solidFill>
            <a:srgbClr val="FFFFFF"/>
          </a:solidFill>
          <a:ln w="15240">
            <a:solidFill>
              <a:srgbClr val="DFB8BC"/>
            </a:solidFill>
            <a:prstDash val="solid"/>
          </a:ln>
        </p:spPr>
      </p:sp>
      <p:sp>
        <p:nvSpPr>
          <p:cNvPr id="41" name="Shape 33"/>
          <p:cNvSpPr/>
          <p:nvPr/>
        </p:nvSpPr>
        <p:spPr>
          <a:xfrm>
            <a:off x="431959" y="7031117"/>
            <a:ext cx="416719" cy="837962"/>
          </a:xfrm>
          <a:prstGeom prst="roundRect">
            <a:avLst>
              <a:gd name="adj" fmla="val 6112"/>
            </a:avLst>
          </a:prstGeom>
          <a:solidFill>
            <a:srgbClr val="F9D2D6"/>
          </a:solidFill>
          <a:ln/>
        </p:spPr>
      </p:sp>
      <p:pic>
        <p:nvPicPr>
          <p:cNvPr id="42"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8403" y="7371993"/>
            <a:ext cx="156210" cy="156210"/>
          </a:xfrm>
          <a:prstGeom prst="rect">
            <a:avLst/>
          </a:prstGeom>
        </p:spPr>
      </p:pic>
      <p:sp>
        <p:nvSpPr>
          <p:cNvPr id="43" name="Text 34"/>
          <p:cNvSpPr/>
          <p:nvPr/>
        </p:nvSpPr>
        <p:spPr>
          <a:xfrm>
            <a:off x="952857" y="7135297"/>
            <a:ext cx="1818442" cy="171212"/>
          </a:xfrm>
          <a:prstGeom prst="rect">
            <a:avLst/>
          </a:prstGeom>
          <a:noFill/>
          <a:ln/>
        </p:spPr>
        <p:txBody>
          <a:bodyPr wrap="none" lIns="0" tIns="0" rIns="0" bIns="0" rtlCol="0" anchor="t"/>
          <a:lstStyle/>
          <a:p>
            <a:pPr algn="l"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SEA (Malaysia, Singapore)</a:t>
            </a:r>
            <a:endParaRPr lang="en-US" sz="1050" dirty="0"/>
          </a:p>
        </p:txBody>
      </p:sp>
      <p:sp>
        <p:nvSpPr>
          <p:cNvPr id="44" name="Text 35"/>
          <p:cNvSpPr/>
          <p:nvPr/>
        </p:nvSpPr>
        <p:spPr>
          <a:xfrm>
            <a:off x="952857" y="7369016"/>
            <a:ext cx="13141404" cy="166688"/>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Focus: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OSAT/test; some fabs (GF Singapore)</a:t>
            </a:r>
            <a:endParaRPr lang="en-US" sz="800" dirty="0"/>
          </a:p>
        </p:txBody>
      </p:sp>
      <p:sp>
        <p:nvSpPr>
          <p:cNvPr id="45" name="Text 36"/>
          <p:cNvSpPr/>
          <p:nvPr/>
        </p:nvSpPr>
        <p:spPr>
          <a:xfrm>
            <a:off x="952857" y="7598212"/>
            <a:ext cx="13141404" cy="166688"/>
          </a:xfrm>
          <a:prstGeom prst="rect">
            <a:avLst/>
          </a:prstGeom>
          <a:noFill/>
          <a:ln/>
        </p:spPr>
        <p:txBody>
          <a:bodyPr wrap="non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Critical for final assembly and test throughput; lockdowns had cascading impacts</a:t>
            </a:r>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15290" y="285512"/>
            <a:ext cx="5295186" cy="341471"/>
          </a:xfrm>
          <a:prstGeom prst="rect">
            <a:avLst/>
          </a:prstGeom>
          <a:noFill/>
          <a:ln/>
        </p:spPr>
        <p:txBody>
          <a:bodyPr wrap="none" lIns="0" tIns="0" rIns="0" bIns="0" rtlCol="0" anchor="t"/>
          <a:lstStyle/>
          <a:p>
            <a:pPr algn="l" indent="0" marL="0">
              <a:lnSpc>
                <a:spcPts val="2650"/>
              </a:lnSpc>
              <a:buNone/>
            </a:pPr>
            <a:r>
              <a:rPr lang="en-US" sz="2150" dirty="0">
                <a:solidFill>
                  <a:srgbClr val="1F1E1E"/>
                </a:solidFill>
                <a:latin typeface="Sora Semi Bold" pitchFamily="34" charset="0"/>
                <a:ea typeface="Sora Semi Bold" pitchFamily="34" charset="-122"/>
                <a:cs typeface="Sora Semi Bold" pitchFamily="34" charset="-120"/>
              </a:rPr>
              <a:t>Lead-Time Trend (Weeks): 2020–2023</a:t>
            </a:r>
            <a:endParaRPr lang="en-US" sz="2150" dirty="0"/>
          </a:p>
        </p:txBody>
      </p:sp>
      <p:sp>
        <p:nvSpPr>
          <p:cNvPr id="3" name="Text 1"/>
          <p:cNvSpPr/>
          <p:nvPr/>
        </p:nvSpPr>
        <p:spPr>
          <a:xfrm>
            <a:off x="415290" y="834628"/>
            <a:ext cx="13799820" cy="332184"/>
          </a:xfrm>
          <a:prstGeom prst="rect">
            <a:avLst/>
          </a:prstGeom>
          <a:noFill/>
          <a:ln/>
        </p:spPr>
        <p:txBody>
          <a:bodyPr wrap="squar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Lead times—the gap between order and delivery—ballooned during the shortage, especially for mature-node products. MCUs and analog components saw the most extreme extensions, with peak lead times exceeding 40 weeks. By late 2023, normalization was underway but remained uneven across categories.</a:t>
            </a:r>
            <a:endParaRPr lang="en-US" sz="800" dirty="0"/>
          </a:p>
        </p:txBody>
      </p:sp>
      <p:pic>
        <p:nvPicPr>
          <p:cNvPr id="4" name="Image 0" descr="preencoded.png">    </p:cNvPr>
          <p:cNvPicPr>
            <a:picLocks noChangeAspect="1"/>
          </p:cNvPicPr>
          <p:nvPr/>
        </p:nvPicPr>
        <p:blipFill>
          <a:blip r:embed="rId1"/>
          <a:stretch>
            <a:fillRect/>
          </a:stretch>
        </p:blipFill>
        <p:spPr>
          <a:xfrm>
            <a:off x="415290" y="1283613"/>
            <a:ext cx="13799820" cy="7416284"/>
          </a:xfrm>
          <a:prstGeom prst="rect">
            <a:avLst/>
          </a:prstGeom>
        </p:spPr>
      </p:pic>
      <p:sp>
        <p:nvSpPr>
          <p:cNvPr id="5" name="Shape 2"/>
          <p:cNvSpPr/>
          <p:nvPr/>
        </p:nvSpPr>
        <p:spPr>
          <a:xfrm>
            <a:off x="4435197" y="8699897"/>
            <a:ext cx="103823" cy="103823"/>
          </a:xfrm>
          <a:prstGeom prst="roundRect">
            <a:avLst>
              <a:gd name="adj" fmla="val 17615"/>
            </a:avLst>
          </a:prstGeom>
          <a:solidFill>
            <a:srgbClr val="44080E"/>
          </a:solidFill>
          <a:ln/>
        </p:spPr>
      </p:sp>
      <p:sp>
        <p:nvSpPr>
          <p:cNvPr id="6" name="Text 3"/>
          <p:cNvSpPr/>
          <p:nvPr/>
        </p:nvSpPr>
        <p:spPr>
          <a:xfrm>
            <a:off x="4599980" y="8699897"/>
            <a:ext cx="313611" cy="103823"/>
          </a:xfrm>
          <a:prstGeom prst="rect">
            <a:avLst/>
          </a:prstGeom>
          <a:noFill/>
          <a:ln/>
        </p:spPr>
        <p:txBody>
          <a:bodyPr wrap="none" lIns="0" tIns="0" rIns="0" bIns="0" rtlCol="0" anchor="t"/>
          <a:lstStyle/>
          <a:p>
            <a:pPr algn="l" indent="0" marL="0">
              <a:lnSpc>
                <a:spcPts val="800"/>
              </a:lnSpc>
              <a:buNone/>
            </a:pPr>
            <a:r>
              <a:rPr lang="en-US" sz="800" dirty="0">
                <a:solidFill>
                  <a:srgbClr val="3B3535"/>
                </a:solidFill>
                <a:latin typeface="Sora Light" pitchFamily="34" charset="0"/>
                <a:ea typeface="Sora Light" pitchFamily="34" charset="-122"/>
                <a:cs typeface="Sora Light" pitchFamily="34" charset="-120"/>
              </a:rPr>
              <a:t>MCUs</a:t>
            </a:r>
            <a:endParaRPr lang="en-US" sz="800" dirty="0"/>
          </a:p>
        </p:txBody>
      </p:sp>
      <p:sp>
        <p:nvSpPr>
          <p:cNvPr id="7" name="Shape 4"/>
          <p:cNvSpPr/>
          <p:nvPr/>
        </p:nvSpPr>
        <p:spPr>
          <a:xfrm>
            <a:off x="7047786" y="8699897"/>
            <a:ext cx="103823" cy="103823"/>
          </a:xfrm>
          <a:prstGeom prst="roundRect">
            <a:avLst>
              <a:gd name="adj" fmla="val 17615"/>
            </a:avLst>
          </a:prstGeom>
          <a:solidFill>
            <a:srgbClr val="90121E"/>
          </a:solidFill>
          <a:ln/>
        </p:spPr>
      </p:sp>
      <p:sp>
        <p:nvSpPr>
          <p:cNvPr id="8" name="Text 5"/>
          <p:cNvSpPr/>
          <p:nvPr/>
        </p:nvSpPr>
        <p:spPr>
          <a:xfrm>
            <a:off x="7212568" y="8699897"/>
            <a:ext cx="369927" cy="103823"/>
          </a:xfrm>
          <a:prstGeom prst="rect">
            <a:avLst/>
          </a:prstGeom>
          <a:noFill/>
          <a:ln/>
        </p:spPr>
        <p:txBody>
          <a:bodyPr wrap="none" lIns="0" tIns="0" rIns="0" bIns="0" rtlCol="0" anchor="t"/>
          <a:lstStyle/>
          <a:p>
            <a:pPr algn="l" indent="0" marL="0">
              <a:lnSpc>
                <a:spcPts val="800"/>
              </a:lnSpc>
              <a:buNone/>
            </a:pPr>
            <a:r>
              <a:rPr lang="en-US" sz="800" dirty="0">
                <a:solidFill>
                  <a:srgbClr val="3B3535"/>
                </a:solidFill>
                <a:latin typeface="Sora Light" pitchFamily="34" charset="0"/>
                <a:ea typeface="Sora Light" pitchFamily="34" charset="-122"/>
                <a:cs typeface="Sora Light" pitchFamily="34" charset="-120"/>
              </a:rPr>
              <a:t>Analog</a:t>
            </a:r>
            <a:endParaRPr lang="en-US" sz="800" dirty="0"/>
          </a:p>
        </p:txBody>
      </p:sp>
      <p:sp>
        <p:nvSpPr>
          <p:cNvPr id="9" name="Shape 6"/>
          <p:cNvSpPr/>
          <p:nvPr/>
        </p:nvSpPr>
        <p:spPr>
          <a:xfrm>
            <a:off x="9716691" y="8699897"/>
            <a:ext cx="103823" cy="103823"/>
          </a:xfrm>
          <a:prstGeom prst="roundRect">
            <a:avLst>
              <a:gd name="adj" fmla="val 17615"/>
            </a:avLst>
          </a:prstGeom>
          <a:solidFill>
            <a:srgbClr val="DB1B2E"/>
          </a:solidFill>
          <a:ln/>
        </p:spPr>
      </p:sp>
      <p:sp>
        <p:nvSpPr>
          <p:cNvPr id="10" name="Text 7"/>
          <p:cNvSpPr/>
          <p:nvPr/>
        </p:nvSpPr>
        <p:spPr>
          <a:xfrm>
            <a:off x="9881473" y="8699897"/>
            <a:ext cx="322421" cy="103823"/>
          </a:xfrm>
          <a:prstGeom prst="rect">
            <a:avLst/>
          </a:prstGeom>
          <a:noFill/>
          <a:ln/>
        </p:spPr>
        <p:txBody>
          <a:bodyPr wrap="none" lIns="0" tIns="0" rIns="0" bIns="0" rtlCol="0" anchor="t"/>
          <a:lstStyle/>
          <a:p>
            <a:pPr algn="l" indent="0" marL="0">
              <a:lnSpc>
                <a:spcPts val="800"/>
              </a:lnSpc>
              <a:buNone/>
            </a:pPr>
            <a:r>
              <a:rPr lang="en-US" sz="800" dirty="0">
                <a:solidFill>
                  <a:srgbClr val="3B3535"/>
                </a:solidFill>
                <a:latin typeface="Sora Light" pitchFamily="34" charset="0"/>
                <a:ea typeface="Sora Light" pitchFamily="34" charset="-122"/>
                <a:cs typeface="Sora Light" pitchFamily="34" charset="-120"/>
              </a:rPr>
              <a:t>Power</a:t>
            </a:r>
            <a:endParaRPr lang="en-US" sz="800" dirty="0"/>
          </a:p>
        </p:txBody>
      </p:sp>
      <p:sp>
        <p:nvSpPr>
          <p:cNvPr id="11" name="Text 8"/>
          <p:cNvSpPr/>
          <p:nvPr/>
        </p:nvSpPr>
        <p:spPr>
          <a:xfrm>
            <a:off x="415290" y="9232106"/>
            <a:ext cx="1366004" cy="170617"/>
          </a:xfrm>
          <a:prstGeom prst="rect">
            <a:avLst/>
          </a:prstGeom>
          <a:noFill/>
          <a:ln/>
        </p:spPr>
        <p:txBody>
          <a:bodyPr wrap="none" lIns="0" tIns="0" rIns="0" bIns="0" rtlCol="0" anchor="t"/>
          <a:lstStyle/>
          <a:p>
            <a:pPr algn="l" indent="0" marL="0">
              <a:lnSpc>
                <a:spcPts val="1300"/>
              </a:lnSpc>
              <a:buNone/>
            </a:pPr>
            <a:r>
              <a:rPr lang="en-US" sz="1050" dirty="0">
                <a:solidFill>
                  <a:srgbClr val="1F1E1E"/>
                </a:solidFill>
                <a:latin typeface="Sora Semi Bold" pitchFamily="34" charset="0"/>
                <a:ea typeface="Sora Semi Bold" pitchFamily="34" charset="-122"/>
                <a:cs typeface="Sora Semi Bold" pitchFamily="34" charset="-120"/>
              </a:rPr>
              <a:t>Key Observations</a:t>
            </a:r>
            <a:endParaRPr lang="en-US" sz="1050" dirty="0"/>
          </a:p>
        </p:txBody>
      </p:sp>
      <p:sp>
        <p:nvSpPr>
          <p:cNvPr id="12" name="Text 9"/>
          <p:cNvSpPr/>
          <p:nvPr/>
        </p:nvSpPr>
        <p:spPr>
          <a:xfrm>
            <a:off x="415290" y="9506545"/>
            <a:ext cx="6773347" cy="166092"/>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3B3535"/>
                </a:solidFill>
                <a:latin typeface="Sora Light" pitchFamily="34" charset="0"/>
                <a:ea typeface="Sora Light" pitchFamily="34" charset="-122"/>
                <a:cs typeface="Sora Light" pitchFamily="34" charset="-120"/>
              </a:rPr>
              <a:t>Mature-node categories (MCUs, analog, power) peaked highest</a:t>
            </a:r>
            <a:endParaRPr lang="en-US" sz="800" dirty="0"/>
          </a:p>
        </p:txBody>
      </p:sp>
      <p:sp>
        <p:nvSpPr>
          <p:cNvPr id="13" name="Text 10"/>
          <p:cNvSpPr/>
          <p:nvPr/>
        </p:nvSpPr>
        <p:spPr>
          <a:xfrm>
            <a:off x="415290" y="9708952"/>
            <a:ext cx="6773347" cy="166092"/>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3B3535"/>
                </a:solidFill>
                <a:latin typeface="Sora Light" pitchFamily="34" charset="0"/>
                <a:ea typeface="Sora Light" pitchFamily="34" charset="-122"/>
                <a:cs typeface="Sora Light" pitchFamily="34" charset="-120"/>
              </a:rPr>
              <a:t>Memory cycled sooner due to faster capacity response</a:t>
            </a:r>
            <a:endParaRPr lang="en-US" sz="800" dirty="0"/>
          </a:p>
        </p:txBody>
      </p:sp>
      <p:sp>
        <p:nvSpPr>
          <p:cNvPr id="14" name="Text 11"/>
          <p:cNvSpPr/>
          <p:nvPr/>
        </p:nvSpPr>
        <p:spPr>
          <a:xfrm>
            <a:off x="415290" y="9911358"/>
            <a:ext cx="6773347" cy="166092"/>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3B3535"/>
                </a:solidFill>
                <a:latin typeface="Sora Light" pitchFamily="34" charset="0"/>
                <a:ea typeface="Sora Light" pitchFamily="34" charset="-122"/>
                <a:cs typeface="Sora Light" pitchFamily="34" charset="-120"/>
              </a:rPr>
              <a:t>Discrete and passive components saw moderate extensions (16–26 weeks peak)</a:t>
            </a:r>
            <a:endParaRPr lang="en-US" sz="800" dirty="0"/>
          </a:p>
        </p:txBody>
      </p:sp>
      <p:sp>
        <p:nvSpPr>
          <p:cNvPr id="15" name="Text 12"/>
          <p:cNvSpPr/>
          <p:nvPr/>
        </p:nvSpPr>
        <p:spPr>
          <a:xfrm>
            <a:off x="7449383" y="9232106"/>
            <a:ext cx="1366004" cy="170617"/>
          </a:xfrm>
          <a:prstGeom prst="rect">
            <a:avLst/>
          </a:prstGeom>
          <a:noFill/>
          <a:ln/>
        </p:spPr>
        <p:txBody>
          <a:bodyPr wrap="none" lIns="0" tIns="0" rIns="0" bIns="0" rtlCol="0" anchor="t"/>
          <a:lstStyle/>
          <a:p>
            <a:pPr algn="l" indent="0" marL="0">
              <a:lnSpc>
                <a:spcPts val="1300"/>
              </a:lnSpc>
              <a:buNone/>
            </a:pPr>
            <a:r>
              <a:rPr lang="en-US" sz="1050" dirty="0">
                <a:solidFill>
                  <a:srgbClr val="1F1E1E"/>
                </a:solidFill>
                <a:latin typeface="Sora Semi Bold" pitchFamily="34" charset="0"/>
                <a:ea typeface="Sora Semi Bold" pitchFamily="34" charset="-122"/>
                <a:cs typeface="Sora Semi Bold" pitchFamily="34" charset="-120"/>
              </a:rPr>
              <a:t>Shock Events</a:t>
            </a:r>
            <a:endParaRPr lang="en-US" sz="1050" dirty="0"/>
          </a:p>
        </p:txBody>
      </p:sp>
      <p:sp>
        <p:nvSpPr>
          <p:cNvPr id="16" name="Text 13"/>
          <p:cNvSpPr/>
          <p:nvPr/>
        </p:nvSpPr>
        <p:spPr>
          <a:xfrm>
            <a:off x="7449383" y="9506545"/>
            <a:ext cx="6773347" cy="166092"/>
          </a:xfrm>
          <a:prstGeom prst="rect">
            <a:avLst/>
          </a:prstGeom>
          <a:noFill/>
          <a:ln/>
        </p:spPr>
        <p:txBody>
          <a:bodyPr wrap="none" lIns="0" tIns="0" rIns="0" bIns="0" rtlCol="0" anchor="t"/>
          <a:lstStyle/>
          <a:p>
            <a:pPr algn="l" marL="342900" indent="-342900">
              <a:lnSpc>
                <a:spcPts val="1300"/>
              </a:lnSpc>
              <a:buSzPct val="100000"/>
              <a:buChar char="•"/>
            </a:pPr>
            <a:r>
              <a:rPr lang="en-US" sz="800" b="1" dirty="0">
                <a:solidFill>
                  <a:srgbClr val="3B3535"/>
                </a:solidFill>
                <a:latin typeface="Sora Light" pitchFamily="34" charset="0"/>
                <a:ea typeface="Sora Light" pitchFamily="34" charset="-122"/>
                <a:cs typeface="Sora Light" pitchFamily="34" charset="-120"/>
              </a:rPr>
              <a:t>2021 shocks: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Weather events (Texas freeze), fab fires, OSAT lockdowns amplified constraints</a:t>
            </a:r>
            <a:endParaRPr lang="en-US" sz="800" dirty="0"/>
          </a:p>
        </p:txBody>
      </p:sp>
      <p:sp>
        <p:nvSpPr>
          <p:cNvPr id="17" name="Text 14"/>
          <p:cNvSpPr/>
          <p:nvPr/>
        </p:nvSpPr>
        <p:spPr>
          <a:xfrm>
            <a:off x="7449383" y="9708952"/>
            <a:ext cx="6773347" cy="166092"/>
          </a:xfrm>
          <a:prstGeom prst="rect">
            <a:avLst/>
          </a:prstGeom>
          <a:noFill/>
          <a:ln/>
        </p:spPr>
        <p:txBody>
          <a:bodyPr wrap="none" lIns="0" tIns="0" rIns="0" bIns="0" rtlCol="0" anchor="t"/>
          <a:lstStyle/>
          <a:p>
            <a:pPr algn="l" marL="342900" indent="-342900">
              <a:lnSpc>
                <a:spcPts val="1300"/>
              </a:lnSpc>
              <a:buSzPct val="100000"/>
              <a:buChar char="•"/>
            </a:pPr>
            <a:r>
              <a:rPr lang="en-US" sz="800" b="1" dirty="0">
                <a:solidFill>
                  <a:srgbClr val="3B3535"/>
                </a:solidFill>
                <a:latin typeface="Sora Light" pitchFamily="34" charset="0"/>
                <a:ea typeface="Sora Light" pitchFamily="34" charset="-122"/>
                <a:cs typeface="Sora Light" pitchFamily="34" charset="-120"/>
              </a:rPr>
              <a:t>Recovery unevenness: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By late 2023, normalization varied significantly by component category and supplier</a:t>
            </a:r>
            <a:endParaRPr lang="en-US" sz="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7234" y="499943"/>
            <a:ext cx="5404009" cy="598051"/>
          </a:xfrm>
          <a:prstGeom prst="rect">
            <a:avLst/>
          </a:prstGeom>
          <a:noFill/>
          <a:ln/>
        </p:spPr>
        <p:txBody>
          <a:bodyPr wrap="none" lIns="0" tIns="0" rIns="0" bIns="0" rtlCol="0" anchor="t"/>
          <a:lstStyle/>
          <a:p>
            <a:pPr algn="l" indent="0" marL="0">
              <a:lnSpc>
                <a:spcPts val="4700"/>
              </a:lnSpc>
              <a:buNone/>
            </a:pPr>
            <a:r>
              <a:rPr lang="en-US" sz="3750" dirty="0">
                <a:solidFill>
                  <a:srgbClr val="1F1E1E"/>
                </a:solidFill>
                <a:latin typeface="Sora Semi Bold" pitchFamily="34" charset="0"/>
                <a:ea typeface="Sora Semi Bold" pitchFamily="34" charset="-122"/>
                <a:cs typeface="Sora Semi Bold" pitchFamily="34" charset="-120"/>
              </a:rPr>
              <a:t>Who Was Hit and How</a:t>
            </a:r>
            <a:endParaRPr lang="en-US" sz="3750" dirty="0"/>
          </a:p>
        </p:txBody>
      </p:sp>
      <p:sp>
        <p:nvSpPr>
          <p:cNvPr id="3" name="Text 1"/>
          <p:cNvSpPr/>
          <p:nvPr/>
        </p:nvSpPr>
        <p:spPr>
          <a:xfrm>
            <a:off x="727234" y="1461611"/>
            <a:ext cx="13175933" cy="581739"/>
          </a:xfrm>
          <a:prstGeom prst="rect">
            <a:avLst/>
          </a:prstGeom>
          <a:noFill/>
          <a:ln/>
        </p:spPr>
        <p:txBody>
          <a:bodyPr wrap="square" lIns="0" tIns="0" rIns="0" bIns="0" rtlCol="0" anchor="t"/>
          <a:lstStyle/>
          <a:p>
            <a:pPr algn="l" indent="0" marL="0">
              <a:lnSpc>
                <a:spcPts val="2250"/>
              </a:lnSpc>
              <a:buNone/>
            </a:pPr>
            <a:r>
              <a:rPr lang="en-US" sz="1400" dirty="0">
                <a:solidFill>
                  <a:srgbClr val="3B3535"/>
                </a:solidFill>
                <a:latin typeface="Sora Light" pitchFamily="34" charset="0"/>
                <a:ea typeface="Sora Light" pitchFamily="34" charset="-122"/>
                <a:cs typeface="Sora Light" pitchFamily="34" charset="-120"/>
              </a:rPr>
              <a:t>The shortage reverberated across end markets, with impacts ranging from idled assembly lines to allocation-driven product mix shifts. Sectors relying on mature-node components and long qualification cycles faced the most severe disruptions.</a:t>
            </a:r>
            <a:endParaRPr lang="en-US" sz="1400" dirty="0"/>
          </a:p>
        </p:txBody>
      </p:sp>
      <p:sp>
        <p:nvSpPr>
          <p:cNvPr id="4" name="Shape 2"/>
          <p:cNvSpPr/>
          <p:nvPr/>
        </p:nvSpPr>
        <p:spPr>
          <a:xfrm>
            <a:off x="727234" y="2247900"/>
            <a:ext cx="4270772" cy="3089672"/>
          </a:xfrm>
          <a:prstGeom prst="roundRect">
            <a:avLst>
              <a:gd name="adj" fmla="val 2472"/>
            </a:avLst>
          </a:prstGeom>
          <a:solidFill>
            <a:srgbClr val="FFFFFF"/>
          </a:solidFill>
          <a:ln w="22860">
            <a:solidFill>
              <a:srgbClr val="DFB8BC"/>
            </a:solidFill>
            <a:prstDash val="solid"/>
          </a:ln>
        </p:spPr>
      </p:sp>
      <p:sp>
        <p:nvSpPr>
          <p:cNvPr id="5" name="Text 3"/>
          <p:cNvSpPr/>
          <p:nvPr/>
        </p:nvSpPr>
        <p:spPr>
          <a:xfrm>
            <a:off x="931902" y="2452568"/>
            <a:ext cx="2392442" cy="298966"/>
          </a:xfrm>
          <a:prstGeom prst="rect">
            <a:avLst/>
          </a:prstGeom>
          <a:noFill/>
          <a:ln/>
        </p:spPr>
        <p:txBody>
          <a:bodyPr wrap="none" lIns="0" tIns="0" rIns="0" bIns="0" rtlCol="0" anchor="t"/>
          <a:lstStyle/>
          <a:p>
            <a:pPr algn="l" indent="0" marL="0">
              <a:lnSpc>
                <a:spcPts val="2350"/>
              </a:lnSpc>
              <a:buNone/>
            </a:pPr>
            <a:r>
              <a:rPr lang="en-US" sz="1850" dirty="0">
                <a:solidFill>
                  <a:srgbClr val="3B3535"/>
                </a:solidFill>
                <a:latin typeface="Sora Semi Bold" pitchFamily="34" charset="0"/>
                <a:ea typeface="Sora Semi Bold" pitchFamily="34" charset="-122"/>
                <a:cs typeface="Sora Semi Bold" pitchFamily="34" charset="-120"/>
              </a:rPr>
              <a:t>Automotive</a:t>
            </a:r>
            <a:endParaRPr lang="en-US" sz="1850" dirty="0"/>
          </a:p>
        </p:txBody>
      </p:sp>
      <p:sp>
        <p:nvSpPr>
          <p:cNvPr id="6" name="Text 4"/>
          <p:cNvSpPr/>
          <p:nvPr/>
        </p:nvSpPr>
        <p:spPr>
          <a:xfrm>
            <a:off x="931902" y="2860596"/>
            <a:ext cx="3861435" cy="581739"/>
          </a:xfrm>
          <a:prstGeom prst="rect">
            <a:avLst/>
          </a:prstGeom>
          <a:noFill/>
          <a:ln/>
        </p:spPr>
        <p:txBody>
          <a:bodyPr wrap="square" lIns="0" tIns="0" rIns="0" bIns="0" rtlCol="0" anchor="t"/>
          <a:lstStyle/>
          <a:p>
            <a:pPr algn="l" indent="0" marL="0">
              <a:lnSpc>
                <a:spcPts val="2250"/>
              </a:lnSpc>
              <a:buNone/>
            </a:pPr>
            <a:r>
              <a:rPr lang="en-US" sz="1400" b="1" dirty="0">
                <a:solidFill>
                  <a:srgbClr val="DA1B2E"/>
                </a:solidFill>
                <a:latin typeface="Sora Light" pitchFamily="34" charset="0"/>
                <a:ea typeface="Sora Light" pitchFamily="34" charset="-122"/>
                <a:cs typeface="Sora Light" pitchFamily="34" charset="-120"/>
              </a:rPr>
              <a:t>Pain point:</a:t>
            </a:r>
            <a:pPr algn="l" indent="0" marL="0">
              <a:lnSpc>
                <a:spcPts val="2250"/>
              </a:lnSpc>
              <a:buNone/>
            </a:pPr>
            <a:r>
              <a:rPr lang="en-US" sz="1400" dirty="0">
                <a:solidFill>
                  <a:srgbClr val="3B3535"/>
                </a:solidFill>
                <a:latin typeface="Sora Light" pitchFamily="34" charset="0"/>
                <a:ea typeface="Sora Light" pitchFamily="34" charset="-122"/>
                <a:cs typeface="Sora Light" pitchFamily="34" charset="-120"/>
              </a:rPr>
              <a:t> MCU and analog scarcity halted assembly lines</a:t>
            </a:r>
            <a:endParaRPr lang="en-US" sz="1400" dirty="0"/>
          </a:p>
        </p:txBody>
      </p:sp>
      <p:sp>
        <p:nvSpPr>
          <p:cNvPr id="7" name="Text 5"/>
          <p:cNvSpPr/>
          <p:nvPr/>
        </p:nvSpPr>
        <p:spPr>
          <a:xfrm>
            <a:off x="931902" y="3551396"/>
            <a:ext cx="3861435"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ECU shortages stopped production for weeks</a:t>
            </a:r>
            <a:endParaRPr lang="en-US" sz="1400" dirty="0"/>
          </a:p>
        </p:txBody>
      </p:sp>
      <p:sp>
        <p:nvSpPr>
          <p:cNvPr id="8" name="Text 6"/>
          <p:cNvSpPr/>
          <p:nvPr/>
        </p:nvSpPr>
        <p:spPr>
          <a:xfrm>
            <a:off x="931902" y="4196715"/>
            <a:ext cx="3861435"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Delayed EV and ADAS launches</a:t>
            </a:r>
            <a:endParaRPr lang="en-US" sz="1400" dirty="0"/>
          </a:p>
        </p:txBody>
      </p:sp>
      <p:sp>
        <p:nvSpPr>
          <p:cNvPr id="9" name="Text 7"/>
          <p:cNvSpPr/>
          <p:nvPr/>
        </p:nvSpPr>
        <p:spPr>
          <a:xfrm>
            <a:off x="931902" y="4551164"/>
            <a:ext cx="3861435"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Build-ahead strategies for high-margin models</a:t>
            </a:r>
            <a:endParaRPr lang="en-US" sz="1400" dirty="0"/>
          </a:p>
        </p:txBody>
      </p:sp>
      <p:sp>
        <p:nvSpPr>
          <p:cNvPr id="10" name="Shape 8"/>
          <p:cNvSpPr/>
          <p:nvPr/>
        </p:nvSpPr>
        <p:spPr>
          <a:xfrm>
            <a:off x="5179814" y="2247900"/>
            <a:ext cx="4270772" cy="3089672"/>
          </a:xfrm>
          <a:prstGeom prst="roundRect">
            <a:avLst>
              <a:gd name="adj" fmla="val 2472"/>
            </a:avLst>
          </a:prstGeom>
          <a:solidFill>
            <a:srgbClr val="FFFFFF"/>
          </a:solidFill>
          <a:ln w="22860">
            <a:solidFill>
              <a:srgbClr val="DFB8BC"/>
            </a:solidFill>
            <a:prstDash val="solid"/>
          </a:ln>
        </p:spPr>
      </p:sp>
      <p:sp>
        <p:nvSpPr>
          <p:cNvPr id="11" name="Text 9"/>
          <p:cNvSpPr/>
          <p:nvPr/>
        </p:nvSpPr>
        <p:spPr>
          <a:xfrm>
            <a:off x="5384482" y="2452568"/>
            <a:ext cx="2392442" cy="298966"/>
          </a:xfrm>
          <a:prstGeom prst="rect">
            <a:avLst/>
          </a:prstGeom>
          <a:noFill/>
          <a:ln/>
        </p:spPr>
        <p:txBody>
          <a:bodyPr wrap="none" lIns="0" tIns="0" rIns="0" bIns="0" rtlCol="0" anchor="t"/>
          <a:lstStyle/>
          <a:p>
            <a:pPr algn="l" indent="0" marL="0">
              <a:lnSpc>
                <a:spcPts val="2350"/>
              </a:lnSpc>
              <a:buNone/>
            </a:pPr>
            <a:r>
              <a:rPr lang="en-US" sz="1850" dirty="0">
                <a:solidFill>
                  <a:srgbClr val="3B3535"/>
                </a:solidFill>
                <a:latin typeface="Sora Semi Bold" pitchFamily="34" charset="0"/>
                <a:ea typeface="Sora Semi Bold" pitchFamily="34" charset="-122"/>
                <a:cs typeface="Sora Semi Bold" pitchFamily="34" charset="-120"/>
              </a:rPr>
              <a:t>Industrial/IoT</a:t>
            </a:r>
            <a:endParaRPr lang="en-US" sz="1850" dirty="0"/>
          </a:p>
        </p:txBody>
      </p:sp>
      <p:sp>
        <p:nvSpPr>
          <p:cNvPr id="12" name="Text 10"/>
          <p:cNvSpPr/>
          <p:nvPr/>
        </p:nvSpPr>
        <p:spPr>
          <a:xfrm>
            <a:off x="5384482" y="2860596"/>
            <a:ext cx="3861435" cy="581739"/>
          </a:xfrm>
          <a:prstGeom prst="rect">
            <a:avLst/>
          </a:prstGeom>
          <a:noFill/>
          <a:ln/>
        </p:spPr>
        <p:txBody>
          <a:bodyPr wrap="square" lIns="0" tIns="0" rIns="0" bIns="0" rtlCol="0" anchor="t"/>
          <a:lstStyle/>
          <a:p>
            <a:pPr algn="l" indent="0" marL="0">
              <a:lnSpc>
                <a:spcPts val="2250"/>
              </a:lnSpc>
              <a:buNone/>
            </a:pPr>
            <a:r>
              <a:rPr lang="en-US" sz="1400" b="1" dirty="0">
                <a:solidFill>
                  <a:srgbClr val="DA1B2E"/>
                </a:solidFill>
                <a:latin typeface="Sora Light" pitchFamily="34" charset="0"/>
                <a:ea typeface="Sora Light" pitchFamily="34" charset="-122"/>
                <a:cs typeface="Sora Light" pitchFamily="34" charset="-120"/>
              </a:rPr>
              <a:t>Pain point:</a:t>
            </a:r>
            <a:pPr algn="l" indent="0" marL="0">
              <a:lnSpc>
                <a:spcPts val="2250"/>
              </a:lnSpc>
              <a:buNone/>
            </a:pPr>
            <a:r>
              <a:rPr lang="en-US" sz="1400" dirty="0">
                <a:solidFill>
                  <a:srgbClr val="3B3535"/>
                </a:solidFill>
                <a:latin typeface="Sora Light" pitchFamily="34" charset="0"/>
                <a:ea typeface="Sora Light" pitchFamily="34" charset="-122"/>
                <a:cs typeface="Sora Light" pitchFamily="34" charset="-120"/>
              </a:rPr>
              <a:t> Long-tail components constrained product ramps</a:t>
            </a:r>
            <a:endParaRPr lang="en-US" sz="1400" dirty="0"/>
          </a:p>
        </p:txBody>
      </p:sp>
      <p:sp>
        <p:nvSpPr>
          <p:cNvPr id="13" name="Text 11"/>
          <p:cNvSpPr/>
          <p:nvPr/>
        </p:nvSpPr>
        <p:spPr>
          <a:xfrm>
            <a:off x="5384482" y="3551396"/>
            <a:ext cx="3861435"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PLC and controller shortages</a:t>
            </a:r>
            <a:endParaRPr lang="en-US" sz="1400" dirty="0"/>
          </a:p>
        </p:txBody>
      </p:sp>
      <p:sp>
        <p:nvSpPr>
          <p:cNvPr id="14" name="Text 12"/>
          <p:cNvSpPr/>
          <p:nvPr/>
        </p:nvSpPr>
        <p:spPr>
          <a:xfrm>
            <a:off x="5384482" y="3905845"/>
            <a:ext cx="3861435"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Sensor module delays</a:t>
            </a:r>
            <a:endParaRPr lang="en-US" sz="1400" dirty="0"/>
          </a:p>
        </p:txBody>
      </p:sp>
      <p:sp>
        <p:nvSpPr>
          <p:cNvPr id="15" name="Text 13"/>
          <p:cNvSpPr/>
          <p:nvPr/>
        </p:nvSpPr>
        <p:spPr>
          <a:xfrm>
            <a:off x="5384482" y="4260294"/>
            <a:ext cx="3861435"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Equipment lead times extended 6+ months</a:t>
            </a:r>
            <a:endParaRPr lang="en-US" sz="1400" dirty="0"/>
          </a:p>
        </p:txBody>
      </p:sp>
      <p:sp>
        <p:nvSpPr>
          <p:cNvPr id="16" name="Shape 14"/>
          <p:cNvSpPr/>
          <p:nvPr/>
        </p:nvSpPr>
        <p:spPr>
          <a:xfrm>
            <a:off x="9632394" y="2247900"/>
            <a:ext cx="4270772" cy="3089672"/>
          </a:xfrm>
          <a:prstGeom prst="roundRect">
            <a:avLst>
              <a:gd name="adj" fmla="val 2472"/>
            </a:avLst>
          </a:prstGeom>
          <a:solidFill>
            <a:srgbClr val="FFFFFF"/>
          </a:solidFill>
          <a:ln w="22860">
            <a:solidFill>
              <a:srgbClr val="DFB8BC"/>
            </a:solidFill>
            <a:prstDash val="solid"/>
          </a:ln>
        </p:spPr>
      </p:sp>
      <p:sp>
        <p:nvSpPr>
          <p:cNvPr id="17" name="Text 15"/>
          <p:cNvSpPr/>
          <p:nvPr/>
        </p:nvSpPr>
        <p:spPr>
          <a:xfrm>
            <a:off x="9837063" y="2452568"/>
            <a:ext cx="2709029" cy="298966"/>
          </a:xfrm>
          <a:prstGeom prst="rect">
            <a:avLst/>
          </a:prstGeom>
          <a:noFill/>
          <a:ln/>
        </p:spPr>
        <p:txBody>
          <a:bodyPr wrap="none" lIns="0" tIns="0" rIns="0" bIns="0" rtlCol="0" anchor="t"/>
          <a:lstStyle/>
          <a:p>
            <a:pPr algn="l" indent="0" marL="0">
              <a:lnSpc>
                <a:spcPts val="2350"/>
              </a:lnSpc>
              <a:buNone/>
            </a:pPr>
            <a:r>
              <a:rPr lang="en-US" sz="1850" dirty="0">
                <a:solidFill>
                  <a:srgbClr val="3B3535"/>
                </a:solidFill>
                <a:latin typeface="Sora Semi Bold" pitchFamily="34" charset="0"/>
                <a:ea typeface="Sora Semi Bold" pitchFamily="34" charset="-122"/>
                <a:cs typeface="Sora Semi Bold" pitchFamily="34" charset="-120"/>
              </a:rPr>
              <a:t>Consumer Electronics</a:t>
            </a:r>
            <a:endParaRPr lang="en-US" sz="1850" dirty="0"/>
          </a:p>
        </p:txBody>
      </p:sp>
      <p:sp>
        <p:nvSpPr>
          <p:cNvPr id="18" name="Text 16"/>
          <p:cNvSpPr/>
          <p:nvPr/>
        </p:nvSpPr>
        <p:spPr>
          <a:xfrm>
            <a:off x="9837063" y="2860596"/>
            <a:ext cx="3861435" cy="290870"/>
          </a:xfrm>
          <a:prstGeom prst="rect">
            <a:avLst/>
          </a:prstGeom>
          <a:noFill/>
          <a:ln/>
        </p:spPr>
        <p:txBody>
          <a:bodyPr wrap="none" lIns="0" tIns="0" rIns="0" bIns="0" rtlCol="0" anchor="t"/>
          <a:lstStyle/>
          <a:p>
            <a:pPr algn="l" indent="0" marL="0">
              <a:lnSpc>
                <a:spcPts val="2250"/>
              </a:lnSpc>
              <a:buNone/>
            </a:pPr>
            <a:r>
              <a:rPr lang="en-US" sz="1400" b="1" dirty="0">
                <a:solidFill>
                  <a:srgbClr val="DA1B2E"/>
                </a:solidFill>
                <a:latin typeface="Sora Light" pitchFamily="34" charset="0"/>
                <a:ea typeface="Sora Light" pitchFamily="34" charset="-122"/>
                <a:cs typeface="Sora Light" pitchFamily="34" charset="-120"/>
              </a:rPr>
              <a:t>Pain point:</a:t>
            </a:r>
            <a:pPr algn="l" indent="0" marL="0">
              <a:lnSpc>
                <a:spcPts val="2250"/>
              </a:lnSpc>
              <a:buNone/>
            </a:pPr>
            <a:r>
              <a:rPr lang="en-US" sz="1400" dirty="0">
                <a:solidFill>
                  <a:srgbClr val="3B3535"/>
                </a:solidFill>
                <a:latin typeface="Sora Light" pitchFamily="34" charset="0"/>
                <a:ea typeface="Sora Light" pitchFamily="34" charset="-122"/>
                <a:cs typeface="Sora Light" pitchFamily="34" charset="-120"/>
              </a:rPr>
              <a:t> Allocation and price volatility</a:t>
            </a:r>
            <a:endParaRPr lang="en-US" sz="1400" dirty="0"/>
          </a:p>
        </p:txBody>
      </p:sp>
      <p:sp>
        <p:nvSpPr>
          <p:cNvPr id="19" name="Text 17"/>
          <p:cNvSpPr/>
          <p:nvPr/>
        </p:nvSpPr>
        <p:spPr>
          <a:xfrm>
            <a:off x="9837063" y="3260527"/>
            <a:ext cx="3861435"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Console and GPU stock-outs</a:t>
            </a:r>
            <a:endParaRPr lang="en-US" sz="1400" dirty="0"/>
          </a:p>
        </p:txBody>
      </p:sp>
      <p:sp>
        <p:nvSpPr>
          <p:cNvPr id="20" name="Text 18"/>
          <p:cNvSpPr/>
          <p:nvPr/>
        </p:nvSpPr>
        <p:spPr>
          <a:xfrm>
            <a:off x="9837063" y="3614976"/>
            <a:ext cx="3861435"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Smartphone mix shifts toward premium SKUs</a:t>
            </a:r>
            <a:endParaRPr lang="en-US" sz="1400" dirty="0"/>
          </a:p>
        </p:txBody>
      </p:sp>
      <p:sp>
        <p:nvSpPr>
          <p:cNvPr id="21" name="Text 19"/>
          <p:cNvSpPr/>
          <p:nvPr/>
        </p:nvSpPr>
        <p:spPr>
          <a:xfrm>
            <a:off x="9837063" y="4260294"/>
            <a:ext cx="3861435"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Gray market activity surged</a:t>
            </a:r>
            <a:endParaRPr lang="en-US" sz="1400" dirty="0"/>
          </a:p>
        </p:txBody>
      </p:sp>
      <p:sp>
        <p:nvSpPr>
          <p:cNvPr id="22" name="Shape 20"/>
          <p:cNvSpPr/>
          <p:nvPr/>
        </p:nvSpPr>
        <p:spPr>
          <a:xfrm>
            <a:off x="727234" y="5519380"/>
            <a:ext cx="6497003" cy="2217063"/>
          </a:xfrm>
          <a:prstGeom prst="roundRect">
            <a:avLst>
              <a:gd name="adj" fmla="val 3445"/>
            </a:avLst>
          </a:prstGeom>
          <a:solidFill>
            <a:srgbClr val="FFFFFF"/>
          </a:solidFill>
          <a:ln w="22860">
            <a:solidFill>
              <a:srgbClr val="DFB8BC"/>
            </a:solidFill>
            <a:prstDash val="solid"/>
          </a:ln>
        </p:spPr>
      </p:sp>
      <p:sp>
        <p:nvSpPr>
          <p:cNvPr id="23" name="Text 21"/>
          <p:cNvSpPr/>
          <p:nvPr/>
        </p:nvSpPr>
        <p:spPr>
          <a:xfrm>
            <a:off x="931902" y="5724049"/>
            <a:ext cx="2609136" cy="298966"/>
          </a:xfrm>
          <a:prstGeom prst="rect">
            <a:avLst/>
          </a:prstGeom>
          <a:noFill/>
          <a:ln/>
        </p:spPr>
        <p:txBody>
          <a:bodyPr wrap="none" lIns="0" tIns="0" rIns="0" bIns="0" rtlCol="0" anchor="t"/>
          <a:lstStyle/>
          <a:p>
            <a:pPr algn="l" indent="0" marL="0">
              <a:lnSpc>
                <a:spcPts val="2350"/>
              </a:lnSpc>
              <a:buNone/>
            </a:pPr>
            <a:r>
              <a:rPr lang="en-US" sz="1850" dirty="0">
                <a:solidFill>
                  <a:srgbClr val="3B3535"/>
                </a:solidFill>
                <a:latin typeface="Sora Semi Bold" pitchFamily="34" charset="0"/>
                <a:ea typeface="Sora Semi Bold" pitchFamily="34" charset="-122"/>
                <a:cs typeface="Sora Semi Bold" pitchFamily="34" charset="-120"/>
              </a:rPr>
              <a:t>Telecom/Networking</a:t>
            </a:r>
            <a:endParaRPr lang="en-US" sz="1850" dirty="0"/>
          </a:p>
        </p:txBody>
      </p:sp>
      <p:sp>
        <p:nvSpPr>
          <p:cNvPr id="24" name="Text 22"/>
          <p:cNvSpPr/>
          <p:nvPr/>
        </p:nvSpPr>
        <p:spPr>
          <a:xfrm>
            <a:off x="931902" y="6132076"/>
            <a:ext cx="6087666" cy="290870"/>
          </a:xfrm>
          <a:prstGeom prst="rect">
            <a:avLst/>
          </a:prstGeom>
          <a:noFill/>
          <a:ln/>
        </p:spPr>
        <p:txBody>
          <a:bodyPr wrap="none" lIns="0" tIns="0" rIns="0" bIns="0" rtlCol="0" anchor="t"/>
          <a:lstStyle/>
          <a:p>
            <a:pPr algn="l" indent="0" marL="0">
              <a:lnSpc>
                <a:spcPts val="2250"/>
              </a:lnSpc>
              <a:buNone/>
            </a:pPr>
            <a:r>
              <a:rPr lang="en-US" sz="1400" b="1" dirty="0">
                <a:solidFill>
                  <a:srgbClr val="DA1B2E"/>
                </a:solidFill>
                <a:latin typeface="Sora Light" pitchFamily="34" charset="0"/>
                <a:ea typeface="Sora Light" pitchFamily="34" charset="-122"/>
                <a:cs typeface="Sora Light" pitchFamily="34" charset="-120"/>
              </a:rPr>
              <a:t>Pain point:</a:t>
            </a:r>
            <a:pPr algn="l" indent="0" marL="0">
              <a:lnSpc>
                <a:spcPts val="2250"/>
              </a:lnSpc>
              <a:buNone/>
            </a:pPr>
            <a:r>
              <a:rPr lang="en-US" sz="1400" dirty="0">
                <a:solidFill>
                  <a:srgbClr val="3B3535"/>
                </a:solidFill>
                <a:latin typeface="Sora Light" pitchFamily="34" charset="0"/>
                <a:ea typeface="Sora Light" pitchFamily="34" charset="-122"/>
                <a:cs typeface="Sora Light" pitchFamily="34" charset="-120"/>
              </a:rPr>
              <a:t> Lead times slowed infrastructure rollouts</a:t>
            </a:r>
            <a:endParaRPr lang="en-US" sz="1400" dirty="0"/>
          </a:p>
        </p:txBody>
      </p:sp>
      <p:sp>
        <p:nvSpPr>
          <p:cNvPr id="25" name="Text 23"/>
          <p:cNvSpPr/>
          <p:nvPr/>
        </p:nvSpPr>
        <p:spPr>
          <a:xfrm>
            <a:off x="931902" y="6532007"/>
            <a:ext cx="6087666"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Switch and optical module delays</a:t>
            </a:r>
            <a:endParaRPr lang="en-US" sz="1400" dirty="0"/>
          </a:p>
        </p:txBody>
      </p:sp>
      <p:sp>
        <p:nvSpPr>
          <p:cNvPr id="26" name="Text 24"/>
          <p:cNvSpPr/>
          <p:nvPr/>
        </p:nvSpPr>
        <p:spPr>
          <a:xfrm>
            <a:off x="931902" y="6886456"/>
            <a:ext cx="6087666"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5G deployment timelines pushed back</a:t>
            </a:r>
            <a:endParaRPr lang="en-US" sz="1400" dirty="0"/>
          </a:p>
        </p:txBody>
      </p:sp>
      <p:sp>
        <p:nvSpPr>
          <p:cNvPr id="27" name="Text 25"/>
          <p:cNvSpPr/>
          <p:nvPr/>
        </p:nvSpPr>
        <p:spPr>
          <a:xfrm>
            <a:off x="931902" y="7240905"/>
            <a:ext cx="6087666"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Backhaul equipment shortages</a:t>
            </a:r>
            <a:endParaRPr lang="en-US" sz="1400" dirty="0"/>
          </a:p>
        </p:txBody>
      </p:sp>
      <p:sp>
        <p:nvSpPr>
          <p:cNvPr id="28" name="Shape 26"/>
          <p:cNvSpPr/>
          <p:nvPr/>
        </p:nvSpPr>
        <p:spPr>
          <a:xfrm>
            <a:off x="7406045" y="5519380"/>
            <a:ext cx="6497122" cy="2217063"/>
          </a:xfrm>
          <a:prstGeom prst="roundRect">
            <a:avLst>
              <a:gd name="adj" fmla="val 3445"/>
            </a:avLst>
          </a:prstGeom>
          <a:solidFill>
            <a:srgbClr val="FFFFFF"/>
          </a:solidFill>
          <a:ln w="22860">
            <a:solidFill>
              <a:srgbClr val="DFB8BC"/>
            </a:solidFill>
            <a:prstDash val="solid"/>
          </a:ln>
        </p:spPr>
      </p:sp>
      <p:sp>
        <p:nvSpPr>
          <p:cNvPr id="29" name="Text 27"/>
          <p:cNvSpPr/>
          <p:nvPr/>
        </p:nvSpPr>
        <p:spPr>
          <a:xfrm>
            <a:off x="7610713" y="5724049"/>
            <a:ext cx="2392442" cy="298966"/>
          </a:xfrm>
          <a:prstGeom prst="rect">
            <a:avLst/>
          </a:prstGeom>
          <a:noFill/>
          <a:ln/>
        </p:spPr>
        <p:txBody>
          <a:bodyPr wrap="none" lIns="0" tIns="0" rIns="0" bIns="0" rtlCol="0" anchor="t"/>
          <a:lstStyle/>
          <a:p>
            <a:pPr algn="l" indent="0" marL="0">
              <a:lnSpc>
                <a:spcPts val="2350"/>
              </a:lnSpc>
              <a:buNone/>
            </a:pPr>
            <a:r>
              <a:rPr lang="en-US" sz="1850" dirty="0">
                <a:solidFill>
                  <a:srgbClr val="3B3535"/>
                </a:solidFill>
                <a:latin typeface="Sora Semi Bold" pitchFamily="34" charset="0"/>
                <a:ea typeface="Sora Semi Bold" pitchFamily="34" charset="-122"/>
                <a:cs typeface="Sora Semi Bold" pitchFamily="34" charset="-120"/>
              </a:rPr>
              <a:t>Medical Devices</a:t>
            </a:r>
            <a:endParaRPr lang="en-US" sz="1850" dirty="0"/>
          </a:p>
        </p:txBody>
      </p:sp>
      <p:sp>
        <p:nvSpPr>
          <p:cNvPr id="30" name="Text 28"/>
          <p:cNvSpPr/>
          <p:nvPr/>
        </p:nvSpPr>
        <p:spPr>
          <a:xfrm>
            <a:off x="7610713" y="6132076"/>
            <a:ext cx="6087785" cy="290870"/>
          </a:xfrm>
          <a:prstGeom prst="rect">
            <a:avLst/>
          </a:prstGeom>
          <a:noFill/>
          <a:ln/>
        </p:spPr>
        <p:txBody>
          <a:bodyPr wrap="none" lIns="0" tIns="0" rIns="0" bIns="0" rtlCol="0" anchor="t"/>
          <a:lstStyle/>
          <a:p>
            <a:pPr algn="l" indent="0" marL="0">
              <a:lnSpc>
                <a:spcPts val="2250"/>
              </a:lnSpc>
              <a:buNone/>
            </a:pPr>
            <a:r>
              <a:rPr lang="en-US" sz="1400" b="1" dirty="0">
                <a:solidFill>
                  <a:srgbClr val="DA1B2E"/>
                </a:solidFill>
                <a:latin typeface="Sora Light" pitchFamily="34" charset="0"/>
                <a:ea typeface="Sora Light" pitchFamily="34" charset="-122"/>
                <a:cs typeface="Sora Light" pitchFamily="34" charset="-120"/>
              </a:rPr>
              <a:t>Pain point:</a:t>
            </a:r>
            <a:pPr algn="l" indent="0" marL="0">
              <a:lnSpc>
                <a:spcPts val="2250"/>
              </a:lnSpc>
              <a:buNone/>
            </a:pPr>
            <a:r>
              <a:rPr lang="en-US" sz="1400" dirty="0">
                <a:solidFill>
                  <a:srgbClr val="3B3535"/>
                </a:solidFill>
                <a:latin typeface="Sora Light" pitchFamily="34" charset="0"/>
                <a:ea typeface="Sora Light" pitchFamily="34" charset="-122"/>
                <a:cs typeface="Sora Light" pitchFamily="34" charset="-120"/>
              </a:rPr>
              <a:t> Requalification cycles for alternates</a:t>
            </a:r>
            <a:endParaRPr lang="en-US" sz="1400" dirty="0"/>
          </a:p>
        </p:txBody>
      </p:sp>
      <p:sp>
        <p:nvSpPr>
          <p:cNvPr id="31" name="Text 29"/>
          <p:cNvSpPr/>
          <p:nvPr/>
        </p:nvSpPr>
        <p:spPr>
          <a:xfrm>
            <a:off x="7610713" y="6532007"/>
            <a:ext cx="6087785"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Regulatory delays on critical devices</a:t>
            </a:r>
            <a:endParaRPr lang="en-US" sz="1400" dirty="0"/>
          </a:p>
        </p:txBody>
      </p:sp>
      <p:sp>
        <p:nvSpPr>
          <p:cNvPr id="32" name="Text 30"/>
          <p:cNvSpPr/>
          <p:nvPr/>
        </p:nvSpPr>
        <p:spPr>
          <a:xfrm>
            <a:off x="7610713" y="6886456"/>
            <a:ext cx="6087785"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Safety-critical MCU sourcing challenges</a:t>
            </a:r>
            <a:endParaRPr lang="en-US" sz="1400" dirty="0"/>
          </a:p>
        </p:txBody>
      </p:sp>
      <p:sp>
        <p:nvSpPr>
          <p:cNvPr id="33" name="Text 31"/>
          <p:cNvSpPr/>
          <p:nvPr/>
        </p:nvSpPr>
        <p:spPr>
          <a:xfrm>
            <a:off x="7610713" y="7240905"/>
            <a:ext cx="6087785"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B3535"/>
                </a:solidFill>
                <a:latin typeface="Sora Light" pitchFamily="34" charset="0"/>
                <a:ea typeface="Sora Light" pitchFamily="34" charset="-122"/>
                <a:cs typeface="Sora Light" pitchFamily="34" charset="-120"/>
              </a:rPr>
              <a:t>Field service equipment shortages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6993" y="616029"/>
            <a:ext cx="7294483" cy="581382"/>
          </a:xfrm>
          <a:prstGeom prst="rect">
            <a:avLst/>
          </a:prstGeom>
          <a:noFill/>
          <a:ln/>
        </p:spPr>
        <p:txBody>
          <a:bodyPr wrap="none" lIns="0" tIns="0" rIns="0" bIns="0" rtlCol="0" anchor="t"/>
          <a:lstStyle/>
          <a:p>
            <a:pPr algn="l" indent="0" marL="0">
              <a:lnSpc>
                <a:spcPts val="4550"/>
              </a:lnSpc>
              <a:buNone/>
            </a:pPr>
            <a:r>
              <a:rPr lang="en-US" sz="3650" dirty="0">
                <a:solidFill>
                  <a:srgbClr val="1F1E1E"/>
                </a:solidFill>
                <a:latin typeface="Sora Semi Bold" pitchFamily="34" charset="0"/>
                <a:ea typeface="Sora Semi Bold" pitchFamily="34" charset="-122"/>
                <a:cs typeface="Sora Semi Bold" pitchFamily="34" charset="-120"/>
              </a:rPr>
              <a:t>Mitigation Levers That Worked</a:t>
            </a:r>
            <a:endParaRPr lang="en-US" sz="3650" dirty="0"/>
          </a:p>
        </p:txBody>
      </p:sp>
      <p:sp>
        <p:nvSpPr>
          <p:cNvPr id="3" name="Text 1"/>
          <p:cNvSpPr/>
          <p:nvPr/>
        </p:nvSpPr>
        <p:spPr>
          <a:xfrm>
            <a:off x="706993" y="1550908"/>
            <a:ext cx="13216414" cy="565785"/>
          </a:xfrm>
          <a:prstGeom prst="rect">
            <a:avLst/>
          </a:prstGeom>
          <a:noFill/>
          <a:ln/>
        </p:spPr>
        <p:txBody>
          <a:bodyPr wrap="square" lIns="0" tIns="0" rIns="0" bIns="0" rtlCol="0" anchor="t"/>
          <a:lstStyle/>
          <a:p>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Organizations that weathered the shortage employed a portfolio of tactical and strategic responses. No single lever solved the crisis, but companies that combined design flexibility, commercial commitments, and demand shaping fared better than those relying on spot-market procurement alone.</a:t>
            </a:r>
            <a:endParaRPr lang="en-US" sz="1350" dirty="0"/>
          </a:p>
        </p:txBody>
      </p:sp>
      <p:sp>
        <p:nvSpPr>
          <p:cNvPr id="4" name="Shape 2"/>
          <p:cNvSpPr/>
          <p:nvPr/>
        </p:nvSpPr>
        <p:spPr>
          <a:xfrm>
            <a:off x="706993" y="2315528"/>
            <a:ext cx="13216414" cy="5298043"/>
          </a:xfrm>
          <a:prstGeom prst="roundRect">
            <a:avLst>
              <a:gd name="adj" fmla="val 1401"/>
            </a:avLst>
          </a:prstGeom>
          <a:solidFill>
            <a:srgbClr val="F9D2D6"/>
          </a:solidFill>
          <a:ln w="7620">
            <a:solidFill>
              <a:srgbClr val="DFB8BC"/>
            </a:solidFill>
            <a:prstDash val="solid"/>
          </a:ln>
        </p:spPr>
      </p:sp>
      <p:sp>
        <p:nvSpPr>
          <p:cNvPr id="5" name="Shape 3"/>
          <p:cNvSpPr/>
          <p:nvPr/>
        </p:nvSpPr>
        <p:spPr>
          <a:xfrm>
            <a:off x="714613" y="2323148"/>
            <a:ext cx="4400312" cy="2782848"/>
          </a:xfrm>
          <a:prstGeom prst="roundRect">
            <a:avLst>
              <a:gd name="adj" fmla="val 2668"/>
            </a:avLst>
          </a:prstGeom>
          <a:solidFill>
            <a:srgbClr val="F9D2D6"/>
          </a:solidFill>
          <a:ln/>
        </p:spPr>
      </p:sp>
      <p:sp>
        <p:nvSpPr>
          <p:cNvPr id="6" name="Text 4"/>
          <p:cNvSpPr/>
          <p:nvPr/>
        </p:nvSpPr>
        <p:spPr>
          <a:xfrm>
            <a:off x="891302" y="2499836"/>
            <a:ext cx="3492460" cy="290632"/>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Design Respins/Qualification</a:t>
            </a:r>
            <a:endParaRPr lang="en-US" sz="1800" dirty="0"/>
          </a:p>
        </p:txBody>
      </p:sp>
      <p:sp>
        <p:nvSpPr>
          <p:cNvPr id="7" name="Text 5"/>
          <p:cNvSpPr/>
          <p:nvPr/>
        </p:nvSpPr>
        <p:spPr>
          <a:xfrm>
            <a:off x="891302" y="2896433"/>
            <a:ext cx="3781782" cy="282893"/>
          </a:xfrm>
          <a:prstGeom prst="rect">
            <a:avLst/>
          </a:prstGeom>
          <a:noFill/>
          <a:ln/>
        </p:spPr>
        <p:txBody>
          <a:bodyPr wrap="none" lIns="0" tIns="0" rIns="0" bIns="0" rtlCol="0" anchor="t"/>
          <a:lstStyle/>
          <a:p>
            <a:pPr algn="l" indent="0" marL="0">
              <a:lnSpc>
                <a:spcPts val="2200"/>
              </a:lnSpc>
              <a:buNone/>
            </a:pPr>
            <a:r>
              <a:rPr lang="en-US" sz="1350" b="1" dirty="0">
                <a:solidFill>
                  <a:srgbClr val="3B3535"/>
                </a:solidFill>
                <a:latin typeface="Sora Light" pitchFamily="34" charset="0"/>
                <a:ea typeface="Sora Light" pitchFamily="34" charset="-122"/>
                <a:cs typeface="Sora Light" pitchFamily="34" charset="-120"/>
              </a:rPr>
              <a:t>Tactics:</a:t>
            </a:r>
            <a:endParaRPr lang="en-US" sz="1350" dirty="0"/>
          </a:p>
        </p:txBody>
      </p:sp>
      <p:sp>
        <p:nvSpPr>
          <p:cNvPr id="8" name="Text 6"/>
          <p:cNvSpPr/>
          <p:nvPr/>
        </p:nvSpPr>
        <p:spPr>
          <a:xfrm>
            <a:off x="891302" y="3285292"/>
            <a:ext cx="3781782"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Pin-compatible alternates</a:t>
            </a:r>
            <a:endParaRPr lang="en-US" sz="1350" dirty="0"/>
          </a:p>
        </p:txBody>
      </p:sp>
      <p:sp>
        <p:nvSpPr>
          <p:cNvPr id="9" name="Text 7"/>
          <p:cNvSpPr/>
          <p:nvPr/>
        </p:nvSpPr>
        <p:spPr>
          <a:xfrm>
            <a:off x="891302" y="3629978"/>
            <a:ext cx="3781782"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Firmware abstraction layers</a:t>
            </a:r>
            <a:endParaRPr lang="en-US" sz="1350" dirty="0"/>
          </a:p>
        </p:txBody>
      </p:sp>
      <p:sp>
        <p:nvSpPr>
          <p:cNvPr id="10" name="Text 8"/>
          <p:cNvSpPr/>
          <p:nvPr/>
        </p:nvSpPr>
        <p:spPr>
          <a:xfrm>
            <a:off x="891302" y="3974663"/>
            <a:ext cx="3781782"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Relax non-critical specs</a:t>
            </a:r>
            <a:endParaRPr lang="en-US" sz="1350" dirty="0"/>
          </a:p>
        </p:txBody>
      </p:sp>
      <p:sp>
        <p:nvSpPr>
          <p:cNvPr id="11" name="Text 9"/>
          <p:cNvSpPr/>
          <p:nvPr/>
        </p:nvSpPr>
        <p:spPr>
          <a:xfrm>
            <a:off x="891302" y="4363522"/>
            <a:ext cx="3781782" cy="565785"/>
          </a:xfrm>
          <a:prstGeom prst="rect">
            <a:avLst/>
          </a:prstGeom>
          <a:noFill/>
          <a:ln/>
        </p:spPr>
        <p:txBody>
          <a:bodyPr wrap="square" lIns="0" tIns="0" rIns="0" bIns="0" rtlCol="0" anchor="t"/>
          <a:lstStyle/>
          <a:p>
            <a:pPr algn="l" indent="0" marL="0">
              <a:lnSpc>
                <a:spcPts val="2200"/>
              </a:lnSpc>
              <a:buNone/>
            </a:pPr>
            <a:r>
              <a:rPr lang="en-US" sz="1350" b="1" dirty="0">
                <a:solidFill>
                  <a:srgbClr val="790C1C"/>
                </a:solidFill>
                <a:latin typeface="Sora Light" pitchFamily="34" charset="0"/>
                <a:ea typeface="Sora Light" pitchFamily="34" charset="-122"/>
                <a:cs typeface="Sora Light" pitchFamily="34" charset="-120"/>
              </a:rPr>
              <a:t>Tradeoffs:</a:t>
            </a:r>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 NRE cost; validation time; regulatory requalification</a:t>
            </a:r>
            <a:endParaRPr lang="en-US" sz="1350" dirty="0"/>
          </a:p>
        </p:txBody>
      </p:sp>
      <p:sp>
        <p:nvSpPr>
          <p:cNvPr id="12" name="Shape 10"/>
          <p:cNvSpPr/>
          <p:nvPr/>
        </p:nvSpPr>
        <p:spPr>
          <a:xfrm>
            <a:off x="5114925" y="2323148"/>
            <a:ext cx="4400431" cy="2782848"/>
          </a:xfrm>
          <a:prstGeom prst="rect">
            <a:avLst/>
          </a:prstGeom>
          <a:solidFill>
            <a:srgbClr val="F9D2D6"/>
          </a:solidFill>
          <a:ln/>
        </p:spPr>
      </p:sp>
      <p:sp>
        <p:nvSpPr>
          <p:cNvPr id="13" name="Shape 11"/>
          <p:cNvSpPr/>
          <p:nvPr/>
        </p:nvSpPr>
        <p:spPr>
          <a:xfrm>
            <a:off x="5114925" y="2323148"/>
            <a:ext cx="22860" cy="2782848"/>
          </a:xfrm>
          <a:prstGeom prst="roundRect">
            <a:avLst>
              <a:gd name="adj" fmla="val 324740"/>
            </a:avLst>
          </a:prstGeom>
          <a:solidFill>
            <a:srgbClr val="DFB8BC"/>
          </a:solidFill>
          <a:ln/>
        </p:spPr>
      </p:sp>
      <p:sp>
        <p:nvSpPr>
          <p:cNvPr id="14" name="Text 12"/>
          <p:cNvSpPr/>
          <p:nvPr/>
        </p:nvSpPr>
        <p:spPr>
          <a:xfrm>
            <a:off x="5556766" y="2499836"/>
            <a:ext cx="2447687" cy="290632"/>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Dual/Multi-Sourcing</a:t>
            </a:r>
            <a:endParaRPr lang="en-US" sz="1800" dirty="0"/>
          </a:p>
        </p:txBody>
      </p:sp>
      <p:sp>
        <p:nvSpPr>
          <p:cNvPr id="15" name="Text 13"/>
          <p:cNvSpPr/>
          <p:nvPr/>
        </p:nvSpPr>
        <p:spPr>
          <a:xfrm>
            <a:off x="5556766" y="2896433"/>
            <a:ext cx="3516749" cy="282893"/>
          </a:xfrm>
          <a:prstGeom prst="rect">
            <a:avLst/>
          </a:prstGeom>
          <a:noFill/>
          <a:ln/>
        </p:spPr>
        <p:txBody>
          <a:bodyPr wrap="none" lIns="0" tIns="0" rIns="0" bIns="0" rtlCol="0" anchor="t"/>
          <a:lstStyle/>
          <a:p>
            <a:pPr algn="l" indent="0" marL="0">
              <a:lnSpc>
                <a:spcPts val="2200"/>
              </a:lnSpc>
              <a:buNone/>
            </a:pPr>
            <a:r>
              <a:rPr lang="en-US" sz="1350" b="1" dirty="0">
                <a:solidFill>
                  <a:srgbClr val="3B3535"/>
                </a:solidFill>
                <a:latin typeface="Sora Light" pitchFamily="34" charset="0"/>
                <a:ea typeface="Sora Light" pitchFamily="34" charset="-122"/>
                <a:cs typeface="Sora Light" pitchFamily="34" charset="-120"/>
              </a:rPr>
              <a:t>Tactics:</a:t>
            </a:r>
            <a:endParaRPr lang="en-US" sz="1350" dirty="0"/>
          </a:p>
        </p:txBody>
      </p:sp>
      <p:sp>
        <p:nvSpPr>
          <p:cNvPr id="16" name="Text 14"/>
          <p:cNvSpPr/>
          <p:nvPr/>
        </p:nvSpPr>
        <p:spPr>
          <a:xfrm>
            <a:off x="5556766" y="3285292"/>
            <a:ext cx="3516749"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Second-source contracts</a:t>
            </a:r>
            <a:endParaRPr lang="en-US" sz="1350" dirty="0"/>
          </a:p>
        </p:txBody>
      </p:sp>
      <p:sp>
        <p:nvSpPr>
          <p:cNvPr id="17" name="Text 15"/>
          <p:cNvSpPr/>
          <p:nvPr/>
        </p:nvSpPr>
        <p:spPr>
          <a:xfrm>
            <a:off x="5556766" y="3629978"/>
            <a:ext cx="3516749" cy="565785"/>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Multi-foundry strategies for standard nodes</a:t>
            </a:r>
            <a:endParaRPr lang="en-US" sz="1350" dirty="0"/>
          </a:p>
        </p:txBody>
      </p:sp>
      <p:sp>
        <p:nvSpPr>
          <p:cNvPr id="18" name="Text 16"/>
          <p:cNvSpPr/>
          <p:nvPr/>
        </p:nvSpPr>
        <p:spPr>
          <a:xfrm>
            <a:off x="5556766" y="4301728"/>
            <a:ext cx="3516749" cy="565785"/>
          </a:xfrm>
          <a:prstGeom prst="rect">
            <a:avLst/>
          </a:prstGeom>
          <a:noFill/>
          <a:ln/>
        </p:spPr>
        <p:txBody>
          <a:bodyPr wrap="square" lIns="0" tIns="0" rIns="0" bIns="0" rtlCol="0" anchor="t"/>
          <a:lstStyle/>
          <a:p>
            <a:pPr algn="l" indent="0" marL="0">
              <a:lnSpc>
                <a:spcPts val="2200"/>
              </a:lnSpc>
              <a:buNone/>
            </a:pPr>
            <a:r>
              <a:rPr lang="en-US" sz="1350" b="1" dirty="0">
                <a:solidFill>
                  <a:srgbClr val="790C1C"/>
                </a:solidFill>
                <a:latin typeface="Sora Light" pitchFamily="34" charset="0"/>
                <a:ea typeface="Sora Light" pitchFamily="34" charset="-122"/>
                <a:cs typeface="Sora Light" pitchFamily="34" charset="-120"/>
              </a:rPr>
              <a:t>Tradeoffs:</a:t>
            </a:r>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 Die/package differences; performance spread</a:t>
            </a:r>
            <a:endParaRPr lang="en-US" sz="1350" dirty="0"/>
          </a:p>
        </p:txBody>
      </p:sp>
      <p:sp>
        <p:nvSpPr>
          <p:cNvPr id="19" name="Shape 17"/>
          <p:cNvSpPr/>
          <p:nvPr/>
        </p:nvSpPr>
        <p:spPr>
          <a:xfrm>
            <a:off x="4894064" y="3493591"/>
            <a:ext cx="441841" cy="441841"/>
          </a:xfrm>
          <a:prstGeom prst="roundRect">
            <a:avLst>
              <a:gd name="adj" fmla="val 16801"/>
            </a:avLst>
          </a:prstGeom>
          <a:solidFill>
            <a:srgbClr val="FFFFFF"/>
          </a:solidFill>
          <a:ln w="22860">
            <a:solidFill>
              <a:srgbClr val="DFB8BC"/>
            </a:solidFill>
            <a:prstDash val="solid"/>
          </a:ln>
        </p:spPr>
      </p:sp>
      <p:pic>
        <p:nvPicPr>
          <p:cNvPr id="20"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04554" y="3604081"/>
            <a:ext cx="220861" cy="220861"/>
          </a:xfrm>
          <a:prstGeom prst="rect">
            <a:avLst/>
          </a:prstGeom>
        </p:spPr>
      </p:pic>
      <p:sp>
        <p:nvSpPr>
          <p:cNvPr id="21" name="Shape 18"/>
          <p:cNvSpPr/>
          <p:nvPr/>
        </p:nvSpPr>
        <p:spPr>
          <a:xfrm>
            <a:off x="9515356" y="2323148"/>
            <a:ext cx="4400431" cy="2782848"/>
          </a:xfrm>
          <a:prstGeom prst="rect">
            <a:avLst/>
          </a:prstGeom>
          <a:solidFill>
            <a:srgbClr val="F9D2D6"/>
          </a:solidFill>
          <a:ln/>
        </p:spPr>
      </p:sp>
      <p:sp>
        <p:nvSpPr>
          <p:cNvPr id="22" name="Shape 19"/>
          <p:cNvSpPr/>
          <p:nvPr/>
        </p:nvSpPr>
        <p:spPr>
          <a:xfrm>
            <a:off x="9515356" y="2323148"/>
            <a:ext cx="22860" cy="2782848"/>
          </a:xfrm>
          <a:prstGeom prst="roundRect">
            <a:avLst>
              <a:gd name="adj" fmla="val 324740"/>
            </a:avLst>
          </a:prstGeom>
          <a:solidFill>
            <a:srgbClr val="DFB8BC"/>
          </a:solidFill>
          <a:ln/>
        </p:spPr>
      </p:sp>
      <p:sp>
        <p:nvSpPr>
          <p:cNvPr id="23" name="Text 20"/>
          <p:cNvSpPr/>
          <p:nvPr/>
        </p:nvSpPr>
        <p:spPr>
          <a:xfrm>
            <a:off x="9957197" y="2499836"/>
            <a:ext cx="2325648" cy="290632"/>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Inventory Strategy</a:t>
            </a:r>
            <a:endParaRPr lang="en-US" sz="1800" dirty="0"/>
          </a:p>
        </p:txBody>
      </p:sp>
      <p:sp>
        <p:nvSpPr>
          <p:cNvPr id="24" name="Text 21"/>
          <p:cNvSpPr/>
          <p:nvPr/>
        </p:nvSpPr>
        <p:spPr>
          <a:xfrm>
            <a:off x="9957197" y="2896433"/>
            <a:ext cx="3781901" cy="282893"/>
          </a:xfrm>
          <a:prstGeom prst="rect">
            <a:avLst/>
          </a:prstGeom>
          <a:noFill/>
          <a:ln/>
        </p:spPr>
        <p:txBody>
          <a:bodyPr wrap="none" lIns="0" tIns="0" rIns="0" bIns="0" rtlCol="0" anchor="t"/>
          <a:lstStyle/>
          <a:p>
            <a:pPr algn="l" indent="0" marL="0">
              <a:lnSpc>
                <a:spcPts val="2200"/>
              </a:lnSpc>
              <a:buNone/>
            </a:pPr>
            <a:r>
              <a:rPr lang="en-US" sz="1350" b="1" dirty="0">
                <a:solidFill>
                  <a:srgbClr val="3B3535"/>
                </a:solidFill>
                <a:latin typeface="Sora Light" pitchFamily="34" charset="0"/>
                <a:ea typeface="Sora Light" pitchFamily="34" charset="-122"/>
                <a:cs typeface="Sora Light" pitchFamily="34" charset="-120"/>
              </a:rPr>
              <a:t>Tactics:</a:t>
            </a:r>
            <a:endParaRPr lang="en-US" sz="1350" dirty="0"/>
          </a:p>
        </p:txBody>
      </p:sp>
      <p:sp>
        <p:nvSpPr>
          <p:cNvPr id="25" name="Text 22"/>
          <p:cNvSpPr/>
          <p:nvPr/>
        </p:nvSpPr>
        <p:spPr>
          <a:xfrm>
            <a:off x="9957197" y="3285292"/>
            <a:ext cx="3781901"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Strategic safety stocks</a:t>
            </a:r>
            <a:endParaRPr lang="en-US" sz="1350" dirty="0"/>
          </a:p>
        </p:txBody>
      </p:sp>
      <p:sp>
        <p:nvSpPr>
          <p:cNvPr id="26" name="Text 23"/>
          <p:cNvSpPr/>
          <p:nvPr/>
        </p:nvSpPr>
        <p:spPr>
          <a:xfrm>
            <a:off x="9957197" y="3629978"/>
            <a:ext cx="3781901"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Die banking at OSAT</a:t>
            </a:r>
            <a:endParaRPr lang="en-US" sz="1350" dirty="0"/>
          </a:p>
        </p:txBody>
      </p:sp>
      <p:sp>
        <p:nvSpPr>
          <p:cNvPr id="27" name="Text 24"/>
          <p:cNvSpPr/>
          <p:nvPr/>
        </p:nvSpPr>
        <p:spPr>
          <a:xfrm>
            <a:off x="9957197" y="3974663"/>
            <a:ext cx="3781901"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VMI/consignment with distributors</a:t>
            </a:r>
            <a:endParaRPr lang="en-US" sz="1350" dirty="0"/>
          </a:p>
        </p:txBody>
      </p:sp>
      <p:sp>
        <p:nvSpPr>
          <p:cNvPr id="28" name="Text 25"/>
          <p:cNvSpPr/>
          <p:nvPr/>
        </p:nvSpPr>
        <p:spPr>
          <a:xfrm>
            <a:off x="9957197" y="4363522"/>
            <a:ext cx="3781901" cy="565785"/>
          </a:xfrm>
          <a:prstGeom prst="rect">
            <a:avLst/>
          </a:prstGeom>
          <a:noFill/>
          <a:ln/>
        </p:spPr>
        <p:txBody>
          <a:bodyPr wrap="square" lIns="0" tIns="0" rIns="0" bIns="0" rtlCol="0" anchor="t"/>
          <a:lstStyle/>
          <a:p>
            <a:pPr algn="l" indent="0" marL="0">
              <a:lnSpc>
                <a:spcPts val="2200"/>
              </a:lnSpc>
              <a:buNone/>
            </a:pPr>
            <a:r>
              <a:rPr lang="en-US" sz="1350" b="1" dirty="0">
                <a:solidFill>
                  <a:srgbClr val="790C1C"/>
                </a:solidFill>
                <a:latin typeface="Sora Light" pitchFamily="34" charset="0"/>
                <a:ea typeface="Sora Light" pitchFamily="34" charset="-122"/>
                <a:cs typeface="Sora Light" pitchFamily="34" charset="-120"/>
              </a:rPr>
              <a:t>Tradeoffs:</a:t>
            </a:r>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 Carrying cost; obsolescence risk</a:t>
            </a:r>
            <a:endParaRPr lang="en-US" sz="1350" dirty="0"/>
          </a:p>
        </p:txBody>
      </p:sp>
      <p:sp>
        <p:nvSpPr>
          <p:cNvPr id="29" name="Shape 26"/>
          <p:cNvSpPr/>
          <p:nvPr/>
        </p:nvSpPr>
        <p:spPr>
          <a:xfrm>
            <a:off x="9294495" y="3493591"/>
            <a:ext cx="441841" cy="441841"/>
          </a:xfrm>
          <a:prstGeom prst="roundRect">
            <a:avLst>
              <a:gd name="adj" fmla="val 16801"/>
            </a:avLst>
          </a:prstGeom>
          <a:solidFill>
            <a:srgbClr val="FFFFFF"/>
          </a:solidFill>
          <a:ln w="22860">
            <a:solidFill>
              <a:srgbClr val="DFB8BC"/>
            </a:solidFill>
            <a:prstDash val="solid"/>
          </a:ln>
        </p:spPr>
      </p:sp>
      <p:pic>
        <p:nvPicPr>
          <p:cNvPr id="3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4985" y="3604081"/>
            <a:ext cx="220861" cy="220861"/>
          </a:xfrm>
          <a:prstGeom prst="rect">
            <a:avLst/>
          </a:prstGeom>
        </p:spPr>
      </p:pic>
      <p:sp>
        <p:nvSpPr>
          <p:cNvPr id="31" name="Shape 27"/>
          <p:cNvSpPr/>
          <p:nvPr/>
        </p:nvSpPr>
        <p:spPr>
          <a:xfrm>
            <a:off x="714613" y="5105995"/>
            <a:ext cx="6600587" cy="2499955"/>
          </a:xfrm>
          <a:prstGeom prst="rect">
            <a:avLst/>
          </a:prstGeom>
          <a:solidFill>
            <a:srgbClr val="F9D2D6"/>
          </a:solidFill>
          <a:ln/>
        </p:spPr>
      </p:sp>
      <p:sp>
        <p:nvSpPr>
          <p:cNvPr id="32" name="Shape 28"/>
          <p:cNvSpPr/>
          <p:nvPr/>
        </p:nvSpPr>
        <p:spPr>
          <a:xfrm>
            <a:off x="714613" y="5105995"/>
            <a:ext cx="6600587" cy="22860"/>
          </a:xfrm>
          <a:prstGeom prst="roundRect">
            <a:avLst>
              <a:gd name="adj" fmla="val 324740"/>
            </a:avLst>
          </a:prstGeom>
          <a:solidFill>
            <a:srgbClr val="DFB8BC"/>
          </a:solidFill>
          <a:ln/>
        </p:spPr>
      </p:sp>
      <p:sp>
        <p:nvSpPr>
          <p:cNvPr id="33" name="Text 29"/>
          <p:cNvSpPr/>
          <p:nvPr/>
        </p:nvSpPr>
        <p:spPr>
          <a:xfrm>
            <a:off x="891302" y="5282684"/>
            <a:ext cx="2984302" cy="290632"/>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Commercial Agreements</a:t>
            </a:r>
            <a:endParaRPr lang="en-US" sz="1800" dirty="0"/>
          </a:p>
        </p:txBody>
      </p:sp>
      <p:sp>
        <p:nvSpPr>
          <p:cNvPr id="34" name="Text 30"/>
          <p:cNvSpPr/>
          <p:nvPr/>
        </p:nvSpPr>
        <p:spPr>
          <a:xfrm>
            <a:off x="891302" y="5679281"/>
            <a:ext cx="5982057" cy="282893"/>
          </a:xfrm>
          <a:prstGeom prst="rect">
            <a:avLst/>
          </a:prstGeom>
          <a:noFill/>
          <a:ln/>
        </p:spPr>
        <p:txBody>
          <a:bodyPr wrap="none" lIns="0" tIns="0" rIns="0" bIns="0" rtlCol="0" anchor="t"/>
          <a:lstStyle/>
          <a:p>
            <a:pPr algn="l" indent="0" marL="0">
              <a:lnSpc>
                <a:spcPts val="2200"/>
              </a:lnSpc>
              <a:buNone/>
            </a:pPr>
            <a:r>
              <a:rPr lang="en-US" sz="1350" b="1" dirty="0">
                <a:solidFill>
                  <a:srgbClr val="3B3535"/>
                </a:solidFill>
                <a:latin typeface="Sora Light" pitchFamily="34" charset="0"/>
                <a:ea typeface="Sora Light" pitchFamily="34" charset="-122"/>
                <a:cs typeface="Sora Light" pitchFamily="34" charset="-120"/>
              </a:rPr>
              <a:t>Tactics:</a:t>
            </a:r>
            <a:endParaRPr lang="en-US" sz="1350" dirty="0"/>
          </a:p>
        </p:txBody>
      </p:sp>
      <p:sp>
        <p:nvSpPr>
          <p:cNvPr id="35" name="Text 31"/>
          <p:cNvSpPr/>
          <p:nvPr/>
        </p:nvSpPr>
        <p:spPr>
          <a:xfrm>
            <a:off x="891302" y="6068139"/>
            <a:ext cx="5982057"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LTAs with CTB clauses</a:t>
            </a:r>
            <a:endParaRPr lang="en-US" sz="1350" dirty="0"/>
          </a:p>
        </p:txBody>
      </p:sp>
      <p:sp>
        <p:nvSpPr>
          <p:cNvPr id="36" name="Text 32"/>
          <p:cNvSpPr/>
          <p:nvPr/>
        </p:nvSpPr>
        <p:spPr>
          <a:xfrm>
            <a:off x="891302" y="6412825"/>
            <a:ext cx="5982057"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Capacity reservations; prepaid wafers</a:t>
            </a:r>
            <a:endParaRPr lang="en-US" sz="1350" dirty="0"/>
          </a:p>
        </p:txBody>
      </p:sp>
      <p:sp>
        <p:nvSpPr>
          <p:cNvPr id="37" name="Text 33"/>
          <p:cNvSpPr/>
          <p:nvPr/>
        </p:nvSpPr>
        <p:spPr>
          <a:xfrm>
            <a:off x="891302" y="6801683"/>
            <a:ext cx="5982057" cy="282893"/>
          </a:xfrm>
          <a:prstGeom prst="rect">
            <a:avLst/>
          </a:prstGeom>
          <a:noFill/>
          <a:ln/>
        </p:spPr>
        <p:txBody>
          <a:bodyPr wrap="none" lIns="0" tIns="0" rIns="0" bIns="0" rtlCol="0" anchor="t"/>
          <a:lstStyle/>
          <a:p>
            <a:pPr algn="l" indent="0" marL="0">
              <a:lnSpc>
                <a:spcPts val="2200"/>
              </a:lnSpc>
              <a:buNone/>
            </a:pPr>
            <a:r>
              <a:rPr lang="en-US" sz="1350" b="1" dirty="0">
                <a:solidFill>
                  <a:srgbClr val="790C1C"/>
                </a:solidFill>
                <a:latin typeface="Sora Light" pitchFamily="34" charset="0"/>
                <a:ea typeface="Sora Light" pitchFamily="34" charset="-122"/>
                <a:cs typeface="Sora Light" pitchFamily="34" charset="-120"/>
              </a:rPr>
              <a:t>Tradeoffs:</a:t>
            </a:r>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 Prepay exposure; take-or-pay terms</a:t>
            </a:r>
            <a:endParaRPr lang="en-US" sz="1350" dirty="0"/>
          </a:p>
        </p:txBody>
      </p:sp>
      <p:sp>
        <p:nvSpPr>
          <p:cNvPr id="38" name="Shape 34"/>
          <p:cNvSpPr/>
          <p:nvPr/>
        </p:nvSpPr>
        <p:spPr>
          <a:xfrm>
            <a:off x="7315200" y="5105995"/>
            <a:ext cx="6600587" cy="2499955"/>
          </a:xfrm>
          <a:prstGeom prst="rect">
            <a:avLst/>
          </a:prstGeom>
          <a:solidFill>
            <a:srgbClr val="F9D2D6"/>
          </a:solidFill>
          <a:ln/>
        </p:spPr>
      </p:sp>
      <p:sp>
        <p:nvSpPr>
          <p:cNvPr id="39" name="Shape 35"/>
          <p:cNvSpPr/>
          <p:nvPr/>
        </p:nvSpPr>
        <p:spPr>
          <a:xfrm>
            <a:off x="7315200" y="5105995"/>
            <a:ext cx="22860" cy="2499955"/>
          </a:xfrm>
          <a:prstGeom prst="roundRect">
            <a:avLst>
              <a:gd name="adj" fmla="val 324740"/>
            </a:avLst>
          </a:prstGeom>
          <a:solidFill>
            <a:srgbClr val="DFB8BC"/>
          </a:solidFill>
          <a:ln/>
        </p:spPr>
      </p:sp>
      <p:sp>
        <p:nvSpPr>
          <p:cNvPr id="40" name="Shape 36"/>
          <p:cNvSpPr/>
          <p:nvPr/>
        </p:nvSpPr>
        <p:spPr>
          <a:xfrm>
            <a:off x="7315200" y="5105995"/>
            <a:ext cx="6600587" cy="22860"/>
          </a:xfrm>
          <a:prstGeom prst="roundRect">
            <a:avLst>
              <a:gd name="adj" fmla="val 324740"/>
            </a:avLst>
          </a:prstGeom>
          <a:solidFill>
            <a:srgbClr val="DFB8BC"/>
          </a:solidFill>
          <a:ln/>
        </p:spPr>
      </p:sp>
      <p:sp>
        <p:nvSpPr>
          <p:cNvPr id="41" name="Text 37"/>
          <p:cNvSpPr/>
          <p:nvPr/>
        </p:nvSpPr>
        <p:spPr>
          <a:xfrm>
            <a:off x="7757041" y="5282684"/>
            <a:ext cx="2325648" cy="290632"/>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Demand Shaping</a:t>
            </a:r>
            <a:endParaRPr lang="en-US" sz="1800" dirty="0"/>
          </a:p>
        </p:txBody>
      </p:sp>
      <p:sp>
        <p:nvSpPr>
          <p:cNvPr id="42" name="Text 38"/>
          <p:cNvSpPr/>
          <p:nvPr/>
        </p:nvSpPr>
        <p:spPr>
          <a:xfrm>
            <a:off x="7757041" y="5679281"/>
            <a:ext cx="5982057" cy="282893"/>
          </a:xfrm>
          <a:prstGeom prst="rect">
            <a:avLst/>
          </a:prstGeom>
          <a:noFill/>
          <a:ln/>
        </p:spPr>
        <p:txBody>
          <a:bodyPr wrap="none" lIns="0" tIns="0" rIns="0" bIns="0" rtlCol="0" anchor="t"/>
          <a:lstStyle/>
          <a:p>
            <a:pPr algn="l" indent="0" marL="0">
              <a:lnSpc>
                <a:spcPts val="2200"/>
              </a:lnSpc>
              <a:buNone/>
            </a:pPr>
            <a:r>
              <a:rPr lang="en-US" sz="1350" b="1" dirty="0">
                <a:solidFill>
                  <a:srgbClr val="3B3535"/>
                </a:solidFill>
                <a:latin typeface="Sora Light" pitchFamily="34" charset="0"/>
                <a:ea typeface="Sora Light" pitchFamily="34" charset="-122"/>
                <a:cs typeface="Sora Light" pitchFamily="34" charset="-120"/>
              </a:rPr>
              <a:t>Tactics:</a:t>
            </a:r>
            <a:endParaRPr lang="en-US" sz="1350" dirty="0"/>
          </a:p>
        </p:txBody>
      </p:sp>
      <p:sp>
        <p:nvSpPr>
          <p:cNvPr id="43" name="Text 39"/>
          <p:cNvSpPr/>
          <p:nvPr/>
        </p:nvSpPr>
        <p:spPr>
          <a:xfrm>
            <a:off x="7757041" y="6068139"/>
            <a:ext cx="5982057"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SKU rationalization</a:t>
            </a:r>
            <a:endParaRPr lang="en-US" sz="1350" dirty="0"/>
          </a:p>
        </p:txBody>
      </p:sp>
      <p:sp>
        <p:nvSpPr>
          <p:cNvPr id="44" name="Text 40"/>
          <p:cNvSpPr/>
          <p:nvPr/>
        </p:nvSpPr>
        <p:spPr>
          <a:xfrm>
            <a:off x="7757041" y="6412825"/>
            <a:ext cx="5982057"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Feature de-optioning</a:t>
            </a:r>
            <a:endParaRPr lang="en-US" sz="1350" dirty="0"/>
          </a:p>
        </p:txBody>
      </p:sp>
      <p:sp>
        <p:nvSpPr>
          <p:cNvPr id="45" name="Text 41"/>
          <p:cNvSpPr/>
          <p:nvPr/>
        </p:nvSpPr>
        <p:spPr>
          <a:xfrm>
            <a:off x="7757041" y="6757511"/>
            <a:ext cx="5982057" cy="282893"/>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B3535"/>
                </a:solidFill>
                <a:latin typeface="Sora Light" pitchFamily="34" charset="0"/>
                <a:ea typeface="Sora Light" pitchFamily="34" charset="-122"/>
                <a:cs typeface="Sora Light" pitchFamily="34" charset="-120"/>
              </a:rPr>
              <a:t>Build-ahead critical subassemblies</a:t>
            </a:r>
            <a:endParaRPr lang="en-US" sz="1350" dirty="0"/>
          </a:p>
        </p:txBody>
      </p:sp>
      <p:sp>
        <p:nvSpPr>
          <p:cNvPr id="46" name="Text 42"/>
          <p:cNvSpPr/>
          <p:nvPr/>
        </p:nvSpPr>
        <p:spPr>
          <a:xfrm>
            <a:off x="7757041" y="7146369"/>
            <a:ext cx="5982057" cy="282893"/>
          </a:xfrm>
          <a:prstGeom prst="rect">
            <a:avLst/>
          </a:prstGeom>
          <a:noFill/>
          <a:ln/>
        </p:spPr>
        <p:txBody>
          <a:bodyPr wrap="none" lIns="0" tIns="0" rIns="0" bIns="0" rtlCol="0" anchor="t"/>
          <a:lstStyle/>
          <a:p>
            <a:pPr algn="l" indent="0" marL="0">
              <a:lnSpc>
                <a:spcPts val="2200"/>
              </a:lnSpc>
              <a:buNone/>
            </a:pPr>
            <a:r>
              <a:rPr lang="en-US" sz="1350" b="1" dirty="0">
                <a:solidFill>
                  <a:srgbClr val="790C1C"/>
                </a:solidFill>
                <a:latin typeface="Sora Light" pitchFamily="34" charset="0"/>
                <a:ea typeface="Sora Light" pitchFamily="34" charset="-122"/>
                <a:cs typeface="Sora Light" pitchFamily="34" charset="-120"/>
              </a:rPr>
              <a:t>Tradeoffs:</a:t>
            </a:r>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 Revenue mix impact; change management</a:t>
            </a:r>
            <a:endParaRPr lang="en-US" sz="1350" dirty="0"/>
          </a:p>
        </p:txBody>
      </p:sp>
      <p:sp>
        <p:nvSpPr>
          <p:cNvPr id="47" name="Shape 43"/>
          <p:cNvSpPr/>
          <p:nvPr/>
        </p:nvSpPr>
        <p:spPr>
          <a:xfrm>
            <a:off x="7094339" y="6134993"/>
            <a:ext cx="441841" cy="441841"/>
          </a:xfrm>
          <a:prstGeom prst="roundRect">
            <a:avLst>
              <a:gd name="adj" fmla="val 16801"/>
            </a:avLst>
          </a:prstGeom>
          <a:solidFill>
            <a:srgbClr val="FFFFFF"/>
          </a:solidFill>
          <a:ln w="22860">
            <a:solidFill>
              <a:srgbClr val="DFB8BC"/>
            </a:solidFill>
            <a:prstDash val="solid"/>
          </a:ln>
        </p:spPr>
      </p:sp>
      <p:pic>
        <p:nvPicPr>
          <p:cNvPr id="4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4829" y="6245483"/>
            <a:ext cx="220861" cy="2208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0312" y="424220"/>
            <a:ext cx="8902184" cy="485418"/>
          </a:xfrm>
          <a:prstGeom prst="rect">
            <a:avLst/>
          </a:prstGeom>
          <a:noFill/>
          <a:ln/>
        </p:spPr>
        <p:txBody>
          <a:bodyPr wrap="none" lIns="0" tIns="0" rIns="0" bIns="0" rtlCol="0" anchor="t"/>
          <a:lstStyle/>
          <a:p>
            <a:pPr algn="l" indent="0" marL="0">
              <a:lnSpc>
                <a:spcPts val="3800"/>
              </a:lnSpc>
              <a:buNone/>
            </a:pPr>
            <a:r>
              <a:rPr lang="en-US" sz="3050" dirty="0">
                <a:solidFill>
                  <a:srgbClr val="1F1E1E"/>
                </a:solidFill>
                <a:latin typeface="Sora Semi Bold" pitchFamily="34" charset="0"/>
                <a:ea typeface="Sora Semi Bold" pitchFamily="34" charset="-122"/>
                <a:cs typeface="Sora Semi Bold" pitchFamily="34" charset="-120"/>
              </a:rPr>
              <a:t>Policy Response and Incentives (2022–2023)</a:t>
            </a:r>
            <a:endParaRPr lang="en-US" sz="3050" dirty="0"/>
          </a:p>
        </p:txBody>
      </p:sp>
      <p:sp>
        <p:nvSpPr>
          <p:cNvPr id="3" name="Text 1"/>
          <p:cNvSpPr/>
          <p:nvPr/>
        </p:nvSpPr>
        <p:spPr>
          <a:xfrm>
            <a:off x="590312" y="1204793"/>
            <a:ext cx="13449776" cy="472440"/>
          </a:xfrm>
          <a:prstGeom prst="rect">
            <a:avLst/>
          </a:prstGeom>
          <a:noFill/>
          <a:ln/>
        </p:spPr>
        <p:txBody>
          <a:bodyPr wrap="square" lIns="0" tIns="0" rIns="0" bIns="0" rtlCol="0" anchor="t"/>
          <a:lstStyle/>
          <a:p>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Governments worldwide responded to the shortage with unprecedented industrial policy interventions. Billions in subsidies, tax incentives, and regulatory frameworks aimed to boost domestic capacity, reduce geopolitical risk, and secure supply for strategic sectors.</a:t>
            </a:r>
            <a:endParaRPr lang="en-US" sz="1150" dirty="0"/>
          </a:p>
        </p:txBody>
      </p:sp>
      <p:sp>
        <p:nvSpPr>
          <p:cNvPr id="4" name="Shape 2"/>
          <p:cNvSpPr/>
          <p:nvPr/>
        </p:nvSpPr>
        <p:spPr>
          <a:xfrm>
            <a:off x="590312" y="1843207"/>
            <a:ext cx="6651069" cy="2080855"/>
          </a:xfrm>
          <a:prstGeom prst="roundRect">
            <a:avLst>
              <a:gd name="adj" fmla="val 3515"/>
            </a:avLst>
          </a:prstGeom>
          <a:solidFill>
            <a:srgbClr val="FFFFFF"/>
          </a:solidFill>
          <a:ln w="15240">
            <a:solidFill>
              <a:srgbClr val="DFB8BC"/>
            </a:solidFill>
            <a:prstDash val="solid"/>
          </a:ln>
        </p:spPr>
      </p:sp>
      <p:sp>
        <p:nvSpPr>
          <p:cNvPr id="5" name="Shape 3"/>
          <p:cNvSpPr/>
          <p:nvPr/>
        </p:nvSpPr>
        <p:spPr>
          <a:xfrm>
            <a:off x="575072" y="1843207"/>
            <a:ext cx="60960" cy="2080855"/>
          </a:xfrm>
          <a:prstGeom prst="roundRect">
            <a:avLst>
              <a:gd name="adj" fmla="val 101696"/>
            </a:avLst>
          </a:prstGeom>
          <a:solidFill>
            <a:srgbClr val="DA1B2E"/>
          </a:solidFill>
          <a:ln/>
        </p:spPr>
      </p:sp>
      <p:sp>
        <p:nvSpPr>
          <p:cNvPr id="6" name="Text 4"/>
          <p:cNvSpPr/>
          <p:nvPr/>
        </p:nvSpPr>
        <p:spPr>
          <a:xfrm>
            <a:off x="798790" y="2005965"/>
            <a:ext cx="4437936" cy="242649"/>
          </a:xfrm>
          <a:prstGeom prst="rect">
            <a:avLst/>
          </a:prstGeom>
          <a:noFill/>
          <a:ln/>
        </p:spPr>
        <p:txBody>
          <a:bodyPr wrap="none" lIns="0" tIns="0" rIns="0" bIns="0" rtlCol="0" anchor="t"/>
          <a:lstStyle/>
          <a:p>
            <a:pPr algn="l" indent="0" marL="0">
              <a:lnSpc>
                <a:spcPts val="1900"/>
              </a:lnSpc>
              <a:buNone/>
            </a:pPr>
            <a:r>
              <a:rPr lang="en-US" sz="1500" dirty="0">
                <a:solidFill>
                  <a:srgbClr val="3B3535"/>
                </a:solidFill>
                <a:latin typeface="Sora Semi Bold" pitchFamily="34" charset="0"/>
                <a:ea typeface="Sora Semi Bold" pitchFamily="34" charset="-122"/>
                <a:cs typeface="Sora Semi Bold" pitchFamily="34" charset="-120"/>
              </a:rPr>
              <a:t>United States: CHIPS and Science Act (2022)</a:t>
            </a:r>
            <a:endParaRPr lang="en-US" sz="1500" dirty="0"/>
          </a:p>
        </p:txBody>
      </p:sp>
      <p:sp>
        <p:nvSpPr>
          <p:cNvPr id="7" name="Text 5"/>
          <p:cNvSpPr/>
          <p:nvPr/>
        </p:nvSpPr>
        <p:spPr>
          <a:xfrm>
            <a:off x="798790" y="2337078"/>
            <a:ext cx="6279833" cy="236220"/>
          </a:xfrm>
          <a:prstGeom prst="rect">
            <a:avLst/>
          </a:prstGeom>
          <a:noFill/>
          <a:ln/>
        </p:spPr>
        <p:txBody>
          <a:bodyPr wrap="none" lIns="0" tIns="0" rIns="0" bIns="0" rtlCol="0" anchor="t"/>
          <a:lstStyle/>
          <a:p>
            <a:pPr algn="l" indent="0" marL="0">
              <a:lnSpc>
                <a:spcPts val="1850"/>
              </a:lnSpc>
              <a:buNone/>
            </a:pPr>
            <a:r>
              <a:rPr lang="en-US" sz="1150" b="1" dirty="0">
                <a:solidFill>
                  <a:srgbClr val="3B3535"/>
                </a:solidFill>
                <a:latin typeface="Sora Light" pitchFamily="34" charset="0"/>
                <a:ea typeface="Sora Light" pitchFamily="34" charset="-122"/>
                <a:cs typeface="Sora Light" pitchFamily="34" charset="-120"/>
              </a:rPr>
              <a:t>Focus:</a:t>
            </a:r>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 Manufacturing incentives, R&amp;D, workforce development</a:t>
            </a:r>
            <a:endParaRPr lang="en-US" sz="1150" dirty="0"/>
          </a:p>
        </p:txBody>
      </p:sp>
      <p:sp>
        <p:nvSpPr>
          <p:cNvPr id="8" name="Text 6"/>
          <p:cNvSpPr/>
          <p:nvPr/>
        </p:nvSpPr>
        <p:spPr>
          <a:xfrm>
            <a:off x="798790" y="2661761"/>
            <a:ext cx="6279833"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$52B in grants and tax credits</a:t>
            </a:r>
            <a:endParaRPr lang="en-US" sz="1150" dirty="0"/>
          </a:p>
        </p:txBody>
      </p:sp>
      <p:sp>
        <p:nvSpPr>
          <p:cNvPr id="9" name="Text 7"/>
          <p:cNvSpPr/>
          <p:nvPr/>
        </p:nvSpPr>
        <p:spPr>
          <a:xfrm>
            <a:off x="798790" y="2949535"/>
            <a:ext cx="6279833"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New fabs for logic and memory</a:t>
            </a:r>
            <a:endParaRPr lang="en-US" sz="1150" dirty="0"/>
          </a:p>
        </p:txBody>
      </p:sp>
      <p:sp>
        <p:nvSpPr>
          <p:cNvPr id="10" name="Text 8"/>
          <p:cNvSpPr/>
          <p:nvPr/>
        </p:nvSpPr>
        <p:spPr>
          <a:xfrm>
            <a:off x="798790" y="3237309"/>
            <a:ext cx="6279833"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Supplier ecosystem development</a:t>
            </a:r>
            <a:endParaRPr lang="en-US" sz="1150" dirty="0"/>
          </a:p>
        </p:txBody>
      </p:sp>
      <p:sp>
        <p:nvSpPr>
          <p:cNvPr id="11" name="Text 9"/>
          <p:cNvSpPr/>
          <p:nvPr/>
        </p:nvSpPr>
        <p:spPr>
          <a:xfrm>
            <a:off x="798790" y="3525083"/>
            <a:ext cx="6279833"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Advanced packaging R&amp;D</a:t>
            </a:r>
            <a:endParaRPr lang="en-US" sz="1150" dirty="0"/>
          </a:p>
        </p:txBody>
      </p:sp>
      <p:sp>
        <p:nvSpPr>
          <p:cNvPr id="12" name="Shape 10"/>
          <p:cNvSpPr/>
          <p:nvPr/>
        </p:nvSpPr>
        <p:spPr>
          <a:xfrm>
            <a:off x="7388900" y="1843207"/>
            <a:ext cx="6651188" cy="2080855"/>
          </a:xfrm>
          <a:prstGeom prst="roundRect">
            <a:avLst>
              <a:gd name="adj" fmla="val 3515"/>
            </a:avLst>
          </a:prstGeom>
          <a:solidFill>
            <a:srgbClr val="FFFFFF"/>
          </a:solidFill>
          <a:ln w="15240">
            <a:solidFill>
              <a:srgbClr val="DFB8BC"/>
            </a:solidFill>
            <a:prstDash val="solid"/>
          </a:ln>
        </p:spPr>
      </p:sp>
      <p:sp>
        <p:nvSpPr>
          <p:cNvPr id="13" name="Shape 11"/>
          <p:cNvSpPr/>
          <p:nvPr/>
        </p:nvSpPr>
        <p:spPr>
          <a:xfrm>
            <a:off x="7373660" y="1843207"/>
            <a:ext cx="60960" cy="2080855"/>
          </a:xfrm>
          <a:prstGeom prst="roundRect">
            <a:avLst>
              <a:gd name="adj" fmla="val 101696"/>
            </a:avLst>
          </a:prstGeom>
          <a:solidFill>
            <a:srgbClr val="DA1B2E"/>
          </a:solidFill>
          <a:ln/>
        </p:spPr>
      </p:sp>
      <p:sp>
        <p:nvSpPr>
          <p:cNvPr id="14" name="Text 12"/>
          <p:cNvSpPr/>
          <p:nvPr/>
        </p:nvSpPr>
        <p:spPr>
          <a:xfrm>
            <a:off x="7597378" y="2005965"/>
            <a:ext cx="3672483" cy="242649"/>
          </a:xfrm>
          <a:prstGeom prst="rect">
            <a:avLst/>
          </a:prstGeom>
          <a:noFill/>
          <a:ln/>
        </p:spPr>
        <p:txBody>
          <a:bodyPr wrap="none" lIns="0" tIns="0" rIns="0" bIns="0" rtlCol="0" anchor="t"/>
          <a:lstStyle/>
          <a:p>
            <a:pPr algn="l" indent="0" marL="0">
              <a:lnSpc>
                <a:spcPts val="1900"/>
              </a:lnSpc>
              <a:buNone/>
            </a:pPr>
            <a:r>
              <a:rPr lang="en-US" sz="1500" dirty="0">
                <a:solidFill>
                  <a:srgbClr val="3B3535"/>
                </a:solidFill>
                <a:latin typeface="Sora Semi Bold" pitchFamily="34" charset="0"/>
                <a:ea typeface="Sora Semi Bold" pitchFamily="34" charset="-122"/>
                <a:cs typeface="Sora Semi Bold" pitchFamily="34" charset="-120"/>
              </a:rPr>
              <a:t>European Union: EU Chips Act (2023)</a:t>
            </a:r>
            <a:endParaRPr lang="en-US" sz="1500" dirty="0"/>
          </a:p>
        </p:txBody>
      </p:sp>
      <p:sp>
        <p:nvSpPr>
          <p:cNvPr id="15" name="Text 13"/>
          <p:cNvSpPr/>
          <p:nvPr/>
        </p:nvSpPr>
        <p:spPr>
          <a:xfrm>
            <a:off x="7597378" y="2337078"/>
            <a:ext cx="6279952" cy="236220"/>
          </a:xfrm>
          <a:prstGeom prst="rect">
            <a:avLst/>
          </a:prstGeom>
          <a:noFill/>
          <a:ln/>
        </p:spPr>
        <p:txBody>
          <a:bodyPr wrap="none" lIns="0" tIns="0" rIns="0" bIns="0" rtlCol="0" anchor="t"/>
          <a:lstStyle/>
          <a:p>
            <a:pPr algn="l" indent="0" marL="0">
              <a:lnSpc>
                <a:spcPts val="1850"/>
              </a:lnSpc>
              <a:buNone/>
            </a:pPr>
            <a:r>
              <a:rPr lang="en-US" sz="1150" b="1" dirty="0">
                <a:solidFill>
                  <a:srgbClr val="3B3535"/>
                </a:solidFill>
                <a:latin typeface="Sora Light" pitchFamily="34" charset="0"/>
                <a:ea typeface="Sora Light" pitchFamily="34" charset="-122"/>
                <a:cs typeface="Sora Light" pitchFamily="34" charset="-120"/>
              </a:rPr>
              <a:t>Focus:</a:t>
            </a:r>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 Capacity, design platforms, crisis monitoring</a:t>
            </a:r>
            <a:endParaRPr lang="en-US" sz="1150" dirty="0"/>
          </a:p>
        </p:txBody>
      </p:sp>
      <p:sp>
        <p:nvSpPr>
          <p:cNvPr id="16" name="Text 14"/>
          <p:cNvSpPr/>
          <p:nvPr/>
        </p:nvSpPr>
        <p:spPr>
          <a:xfrm>
            <a:off x="7597378" y="2661761"/>
            <a:ext cx="6279952"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State aid for 'first-of-a-kind' fabs</a:t>
            </a:r>
            <a:endParaRPr lang="en-US" sz="1150" dirty="0"/>
          </a:p>
        </p:txBody>
      </p:sp>
      <p:sp>
        <p:nvSpPr>
          <p:cNvPr id="17" name="Text 15"/>
          <p:cNvSpPr/>
          <p:nvPr/>
        </p:nvSpPr>
        <p:spPr>
          <a:xfrm>
            <a:off x="7597378" y="2949535"/>
            <a:ext cx="6279952"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Coordination mechanism for supply shocks</a:t>
            </a:r>
            <a:endParaRPr lang="en-US" sz="1150" dirty="0"/>
          </a:p>
        </p:txBody>
      </p:sp>
      <p:sp>
        <p:nvSpPr>
          <p:cNvPr id="18" name="Text 16"/>
          <p:cNvSpPr/>
          <p:nvPr/>
        </p:nvSpPr>
        <p:spPr>
          <a:xfrm>
            <a:off x="7597378" y="3237309"/>
            <a:ext cx="6279952"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€43B public and private investment target</a:t>
            </a:r>
            <a:endParaRPr lang="en-US" sz="1150" dirty="0"/>
          </a:p>
        </p:txBody>
      </p:sp>
      <p:sp>
        <p:nvSpPr>
          <p:cNvPr id="19" name="Shape 17"/>
          <p:cNvSpPr/>
          <p:nvPr/>
        </p:nvSpPr>
        <p:spPr>
          <a:xfrm>
            <a:off x="590312" y="4071580"/>
            <a:ext cx="6651069" cy="1793081"/>
          </a:xfrm>
          <a:prstGeom prst="roundRect">
            <a:avLst>
              <a:gd name="adj" fmla="val 4080"/>
            </a:avLst>
          </a:prstGeom>
          <a:solidFill>
            <a:srgbClr val="FFFFFF"/>
          </a:solidFill>
          <a:ln w="15240">
            <a:solidFill>
              <a:srgbClr val="DFB8BC"/>
            </a:solidFill>
            <a:prstDash val="solid"/>
          </a:ln>
        </p:spPr>
      </p:sp>
      <p:sp>
        <p:nvSpPr>
          <p:cNvPr id="20" name="Shape 18"/>
          <p:cNvSpPr/>
          <p:nvPr/>
        </p:nvSpPr>
        <p:spPr>
          <a:xfrm>
            <a:off x="575072" y="4071580"/>
            <a:ext cx="60960" cy="1793081"/>
          </a:xfrm>
          <a:prstGeom prst="roundRect">
            <a:avLst>
              <a:gd name="adj" fmla="val 101696"/>
            </a:avLst>
          </a:prstGeom>
          <a:solidFill>
            <a:srgbClr val="DA1B2E"/>
          </a:solidFill>
          <a:ln/>
        </p:spPr>
      </p:sp>
      <p:sp>
        <p:nvSpPr>
          <p:cNvPr id="21" name="Text 19"/>
          <p:cNvSpPr/>
          <p:nvPr/>
        </p:nvSpPr>
        <p:spPr>
          <a:xfrm>
            <a:off x="798790" y="4234339"/>
            <a:ext cx="2218492" cy="242649"/>
          </a:xfrm>
          <a:prstGeom prst="rect">
            <a:avLst/>
          </a:prstGeom>
          <a:noFill/>
          <a:ln/>
        </p:spPr>
        <p:txBody>
          <a:bodyPr wrap="none" lIns="0" tIns="0" rIns="0" bIns="0" rtlCol="0" anchor="t"/>
          <a:lstStyle/>
          <a:p>
            <a:pPr algn="l" indent="0" marL="0">
              <a:lnSpc>
                <a:spcPts val="1900"/>
              </a:lnSpc>
              <a:buNone/>
            </a:pPr>
            <a:r>
              <a:rPr lang="en-US" sz="1500" dirty="0">
                <a:solidFill>
                  <a:srgbClr val="3B3535"/>
                </a:solidFill>
                <a:latin typeface="Sora Semi Bold" pitchFamily="34" charset="0"/>
                <a:ea typeface="Sora Semi Bold" pitchFamily="34" charset="-122"/>
                <a:cs typeface="Sora Semi Bold" pitchFamily="34" charset="-120"/>
              </a:rPr>
              <a:t>Japan: METI Subsidies</a:t>
            </a:r>
            <a:endParaRPr lang="en-US" sz="1500" dirty="0"/>
          </a:p>
        </p:txBody>
      </p:sp>
      <p:sp>
        <p:nvSpPr>
          <p:cNvPr id="22" name="Text 20"/>
          <p:cNvSpPr/>
          <p:nvPr/>
        </p:nvSpPr>
        <p:spPr>
          <a:xfrm>
            <a:off x="798790" y="4565452"/>
            <a:ext cx="6279833" cy="236220"/>
          </a:xfrm>
          <a:prstGeom prst="rect">
            <a:avLst/>
          </a:prstGeom>
          <a:noFill/>
          <a:ln/>
        </p:spPr>
        <p:txBody>
          <a:bodyPr wrap="none" lIns="0" tIns="0" rIns="0" bIns="0" rtlCol="0" anchor="t"/>
          <a:lstStyle/>
          <a:p>
            <a:pPr algn="l" indent="0" marL="0">
              <a:lnSpc>
                <a:spcPts val="1850"/>
              </a:lnSpc>
              <a:buNone/>
            </a:pPr>
            <a:r>
              <a:rPr lang="en-US" sz="1150" b="1" dirty="0">
                <a:solidFill>
                  <a:srgbClr val="3B3535"/>
                </a:solidFill>
                <a:latin typeface="Sora Light" pitchFamily="34" charset="0"/>
                <a:ea typeface="Sora Light" pitchFamily="34" charset="-122"/>
                <a:cs typeface="Sora Light" pitchFamily="34" charset="-120"/>
              </a:rPr>
              <a:t>Focus:</a:t>
            </a:r>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 TSMC Kumamoto, memory and specialty processes</a:t>
            </a:r>
            <a:endParaRPr lang="en-US" sz="1150" dirty="0"/>
          </a:p>
        </p:txBody>
      </p:sp>
      <p:sp>
        <p:nvSpPr>
          <p:cNvPr id="23" name="Text 21"/>
          <p:cNvSpPr/>
          <p:nvPr/>
        </p:nvSpPr>
        <p:spPr>
          <a:xfrm>
            <a:off x="798790" y="4890135"/>
            <a:ext cx="6279833"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Strategic focus on resiliency</a:t>
            </a:r>
            <a:endParaRPr lang="en-US" sz="1150" dirty="0"/>
          </a:p>
        </p:txBody>
      </p:sp>
      <p:sp>
        <p:nvSpPr>
          <p:cNvPr id="24" name="Text 22"/>
          <p:cNvSpPr/>
          <p:nvPr/>
        </p:nvSpPr>
        <p:spPr>
          <a:xfrm>
            <a:off x="798790" y="5177909"/>
            <a:ext cx="6279833"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Advanced packaging capabilities</a:t>
            </a:r>
            <a:endParaRPr lang="en-US" sz="1150" dirty="0"/>
          </a:p>
        </p:txBody>
      </p:sp>
      <p:sp>
        <p:nvSpPr>
          <p:cNvPr id="25" name="Text 23"/>
          <p:cNvSpPr/>
          <p:nvPr/>
        </p:nvSpPr>
        <p:spPr>
          <a:xfrm>
            <a:off x="798790" y="5465683"/>
            <a:ext cx="6279833"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Domestic materials and equipment ecosystem</a:t>
            </a:r>
            <a:endParaRPr lang="en-US" sz="1150" dirty="0"/>
          </a:p>
        </p:txBody>
      </p:sp>
      <p:sp>
        <p:nvSpPr>
          <p:cNvPr id="26" name="Shape 24"/>
          <p:cNvSpPr/>
          <p:nvPr/>
        </p:nvSpPr>
        <p:spPr>
          <a:xfrm>
            <a:off x="7388900" y="4071580"/>
            <a:ext cx="6651188" cy="1793081"/>
          </a:xfrm>
          <a:prstGeom prst="roundRect">
            <a:avLst>
              <a:gd name="adj" fmla="val 4080"/>
            </a:avLst>
          </a:prstGeom>
          <a:solidFill>
            <a:srgbClr val="FFFFFF"/>
          </a:solidFill>
          <a:ln w="15240">
            <a:solidFill>
              <a:srgbClr val="DFB8BC"/>
            </a:solidFill>
            <a:prstDash val="solid"/>
          </a:ln>
        </p:spPr>
      </p:sp>
      <p:sp>
        <p:nvSpPr>
          <p:cNvPr id="27" name="Shape 25"/>
          <p:cNvSpPr/>
          <p:nvPr/>
        </p:nvSpPr>
        <p:spPr>
          <a:xfrm>
            <a:off x="7373660" y="4071580"/>
            <a:ext cx="60960" cy="1793081"/>
          </a:xfrm>
          <a:prstGeom prst="roundRect">
            <a:avLst>
              <a:gd name="adj" fmla="val 101696"/>
            </a:avLst>
          </a:prstGeom>
          <a:solidFill>
            <a:srgbClr val="DA1B2E"/>
          </a:solidFill>
          <a:ln/>
        </p:spPr>
      </p:sp>
      <p:sp>
        <p:nvSpPr>
          <p:cNvPr id="28" name="Text 26"/>
          <p:cNvSpPr/>
          <p:nvPr/>
        </p:nvSpPr>
        <p:spPr>
          <a:xfrm>
            <a:off x="7597378" y="4234339"/>
            <a:ext cx="2180034" cy="242649"/>
          </a:xfrm>
          <a:prstGeom prst="rect">
            <a:avLst/>
          </a:prstGeom>
          <a:noFill/>
          <a:ln/>
        </p:spPr>
        <p:txBody>
          <a:bodyPr wrap="none" lIns="0" tIns="0" rIns="0" bIns="0" rtlCol="0" anchor="t"/>
          <a:lstStyle/>
          <a:p>
            <a:pPr algn="l" indent="0" marL="0">
              <a:lnSpc>
                <a:spcPts val="1900"/>
              </a:lnSpc>
              <a:buNone/>
            </a:pPr>
            <a:r>
              <a:rPr lang="en-US" sz="1500" dirty="0">
                <a:solidFill>
                  <a:srgbClr val="3B3535"/>
                </a:solidFill>
                <a:latin typeface="Sora Semi Bold" pitchFamily="34" charset="0"/>
                <a:ea typeface="Sora Semi Bold" pitchFamily="34" charset="-122"/>
                <a:cs typeface="Sora Semi Bold" pitchFamily="34" charset="-120"/>
              </a:rPr>
              <a:t>South Korea: K-CHIPS</a:t>
            </a:r>
            <a:endParaRPr lang="en-US" sz="1500" dirty="0"/>
          </a:p>
        </p:txBody>
      </p:sp>
      <p:sp>
        <p:nvSpPr>
          <p:cNvPr id="29" name="Text 27"/>
          <p:cNvSpPr/>
          <p:nvPr/>
        </p:nvSpPr>
        <p:spPr>
          <a:xfrm>
            <a:off x="7597378" y="4565452"/>
            <a:ext cx="6279952" cy="236220"/>
          </a:xfrm>
          <a:prstGeom prst="rect">
            <a:avLst/>
          </a:prstGeom>
          <a:noFill/>
          <a:ln/>
        </p:spPr>
        <p:txBody>
          <a:bodyPr wrap="none" lIns="0" tIns="0" rIns="0" bIns="0" rtlCol="0" anchor="t"/>
          <a:lstStyle/>
          <a:p>
            <a:pPr algn="l" indent="0" marL="0">
              <a:lnSpc>
                <a:spcPts val="1850"/>
              </a:lnSpc>
              <a:buNone/>
            </a:pPr>
            <a:r>
              <a:rPr lang="en-US" sz="1150" b="1" dirty="0">
                <a:solidFill>
                  <a:srgbClr val="3B3535"/>
                </a:solidFill>
                <a:latin typeface="Sora Light" pitchFamily="34" charset="0"/>
                <a:ea typeface="Sora Light" pitchFamily="34" charset="-122"/>
                <a:cs typeface="Sora Light" pitchFamily="34" charset="-120"/>
              </a:rPr>
              <a:t>Focus:</a:t>
            </a:r>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 Tax incentives; cluster expansion</a:t>
            </a:r>
            <a:endParaRPr lang="en-US" sz="1150" dirty="0"/>
          </a:p>
        </p:txBody>
      </p:sp>
      <p:sp>
        <p:nvSpPr>
          <p:cNvPr id="30" name="Text 28"/>
          <p:cNvSpPr/>
          <p:nvPr/>
        </p:nvSpPr>
        <p:spPr>
          <a:xfrm>
            <a:off x="7597378" y="4890135"/>
            <a:ext cx="6279952"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Memory and logic cluster scaling</a:t>
            </a:r>
            <a:endParaRPr lang="en-US" sz="1150" dirty="0"/>
          </a:p>
        </p:txBody>
      </p:sp>
      <p:sp>
        <p:nvSpPr>
          <p:cNvPr id="31" name="Text 29"/>
          <p:cNvSpPr/>
          <p:nvPr/>
        </p:nvSpPr>
        <p:spPr>
          <a:xfrm>
            <a:off x="7597378" y="5177909"/>
            <a:ext cx="6279952"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R&amp;D support for next-gen processes</a:t>
            </a:r>
            <a:endParaRPr lang="en-US" sz="1150" dirty="0"/>
          </a:p>
        </p:txBody>
      </p:sp>
      <p:sp>
        <p:nvSpPr>
          <p:cNvPr id="32" name="Text 30"/>
          <p:cNvSpPr/>
          <p:nvPr/>
        </p:nvSpPr>
        <p:spPr>
          <a:xfrm>
            <a:off x="7597378" y="5465683"/>
            <a:ext cx="6279952"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Workforce training initiatives</a:t>
            </a:r>
            <a:endParaRPr lang="en-US" sz="1150" dirty="0"/>
          </a:p>
        </p:txBody>
      </p:sp>
      <p:sp>
        <p:nvSpPr>
          <p:cNvPr id="33" name="Shape 31"/>
          <p:cNvSpPr/>
          <p:nvPr/>
        </p:nvSpPr>
        <p:spPr>
          <a:xfrm>
            <a:off x="590312" y="6012180"/>
            <a:ext cx="6651069" cy="1793081"/>
          </a:xfrm>
          <a:prstGeom prst="roundRect">
            <a:avLst>
              <a:gd name="adj" fmla="val 4080"/>
            </a:avLst>
          </a:prstGeom>
          <a:solidFill>
            <a:srgbClr val="FFFFFF"/>
          </a:solidFill>
          <a:ln w="15240">
            <a:solidFill>
              <a:srgbClr val="DFB8BC"/>
            </a:solidFill>
            <a:prstDash val="solid"/>
          </a:ln>
        </p:spPr>
      </p:sp>
      <p:sp>
        <p:nvSpPr>
          <p:cNvPr id="34" name="Shape 32"/>
          <p:cNvSpPr/>
          <p:nvPr/>
        </p:nvSpPr>
        <p:spPr>
          <a:xfrm>
            <a:off x="575072" y="6012180"/>
            <a:ext cx="60960" cy="1793081"/>
          </a:xfrm>
          <a:prstGeom prst="roundRect">
            <a:avLst>
              <a:gd name="adj" fmla="val 101696"/>
            </a:avLst>
          </a:prstGeom>
          <a:solidFill>
            <a:srgbClr val="DA1B2E"/>
          </a:solidFill>
          <a:ln/>
        </p:spPr>
      </p:sp>
      <p:sp>
        <p:nvSpPr>
          <p:cNvPr id="35" name="Text 33"/>
          <p:cNvSpPr/>
          <p:nvPr/>
        </p:nvSpPr>
        <p:spPr>
          <a:xfrm>
            <a:off x="798790" y="6174938"/>
            <a:ext cx="2019776" cy="242649"/>
          </a:xfrm>
          <a:prstGeom prst="rect">
            <a:avLst/>
          </a:prstGeom>
          <a:noFill/>
          <a:ln/>
        </p:spPr>
        <p:txBody>
          <a:bodyPr wrap="none" lIns="0" tIns="0" rIns="0" bIns="0" rtlCol="0" anchor="t"/>
          <a:lstStyle/>
          <a:p>
            <a:pPr algn="l" indent="0" marL="0">
              <a:lnSpc>
                <a:spcPts val="1900"/>
              </a:lnSpc>
              <a:buNone/>
            </a:pPr>
            <a:r>
              <a:rPr lang="en-US" sz="1500" dirty="0">
                <a:solidFill>
                  <a:srgbClr val="3B3535"/>
                </a:solidFill>
                <a:latin typeface="Sora Semi Bold" pitchFamily="34" charset="0"/>
                <a:ea typeface="Sora Semi Bold" pitchFamily="34" charset="-122"/>
                <a:cs typeface="Sora Semi Bold" pitchFamily="34" charset="-120"/>
              </a:rPr>
              <a:t>India: Semicon India</a:t>
            </a:r>
            <a:endParaRPr lang="en-US" sz="1500" dirty="0"/>
          </a:p>
        </p:txBody>
      </p:sp>
      <p:sp>
        <p:nvSpPr>
          <p:cNvPr id="36" name="Text 34"/>
          <p:cNvSpPr/>
          <p:nvPr/>
        </p:nvSpPr>
        <p:spPr>
          <a:xfrm>
            <a:off x="798790" y="6506051"/>
            <a:ext cx="6279833" cy="236220"/>
          </a:xfrm>
          <a:prstGeom prst="rect">
            <a:avLst/>
          </a:prstGeom>
          <a:noFill/>
          <a:ln/>
        </p:spPr>
        <p:txBody>
          <a:bodyPr wrap="none" lIns="0" tIns="0" rIns="0" bIns="0" rtlCol="0" anchor="t"/>
          <a:lstStyle/>
          <a:p>
            <a:pPr algn="l" indent="0" marL="0">
              <a:lnSpc>
                <a:spcPts val="1850"/>
              </a:lnSpc>
              <a:buNone/>
            </a:pPr>
            <a:r>
              <a:rPr lang="en-US" sz="1150" b="1" dirty="0">
                <a:solidFill>
                  <a:srgbClr val="3B3535"/>
                </a:solidFill>
                <a:latin typeface="Sora Light" pitchFamily="34" charset="0"/>
                <a:ea typeface="Sora Light" pitchFamily="34" charset="-122"/>
                <a:cs typeface="Sora Light" pitchFamily="34" charset="-120"/>
              </a:rPr>
              <a:t>Focus:</a:t>
            </a:r>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 Greenfield manufacturing, ATMP</a:t>
            </a:r>
            <a:endParaRPr lang="en-US" sz="1150" dirty="0"/>
          </a:p>
        </p:txBody>
      </p:sp>
      <p:sp>
        <p:nvSpPr>
          <p:cNvPr id="37" name="Text 35"/>
          <p:cNvSpPr/>
          <p:nvPr/>
        </p:nvSpPr>
        <p:spPr>
          <a:xfrm>
            <a:off x="798790" y="6830735"/>
            <a:ext cx="6279833"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Fabrication and OSAT attraction</a:t>
            </a:r>
            <a:endParaRPr lang="en-US" sz="1150" dirty="0"/>
          </a:p>
        </p:txBody>
      </p:sp>
      <p:sp>
        <p:nvSpPr>
          <p:cNvPr id="38" name="Text 36"/>
          <p:cNvSpPr/>
          <p:nvPr/>
        </p:nvSpPr>
        <p:spPr>
          <a:xfrm>
            <a:off x="798790" y="7118509"/>
            <a:ext cx="6279833"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50% fiscal support for approved projects</a:t>
            </a:r>
            <a:endParaRPr lang="en-US" sz="1150" dirty="0"/>
          </a:p>
        </p:txBody>
      </p:sp>
      <p:sp>
        <p:nvSpPr>
          <p:cNvPr id="39" name="Text 37"/>
          <p:cNvSpPr/>
          <p:nvPr/>
        </p:nvSpPr>
        <p:spPr>
          <a:xfrm>
            <a:off x="798790" y="7406283"/>
            <a:ext cx="6279833"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Design ecosystem incentives</a:t>
            </a:r>
            <a:endParaRPr lang="en-US" sz="1150" dirty="0"/>
          </a:p>
        </p:txBody>
      </p:sp>
      <p:sp>
        <p:nvSpPr>
          <p:cNvPr id="40" name="Shape 38"/>
          <p:cNvSpPr/>
          <p:nvPr/>
        </p:nvSpPr>
        <p:spPr>
          <a:xfrm>
            <a:off x="7388900" y="6012180"/>
            <a:ext cx="6651188" cy="1793081"/>
          </a:xfrm>
          <a:prstGeom prst="roundRect">
            <a:avLst>
              <a:gd name="adj" fmla="val 4080"/>
            </a:avLst>
          </a:prstGeom>
          <a:solidFill>
            <a:srgbClr val="FFFFFF"/>
          </a:solidFill>
          <a:ln w="15240">
            <a:solidFill>
              <a:srgbClr val="DFB8BC"/>
            </a:solidFill>
            <a:prstDash val="solid"/>
          </a:ln>
        </p:spPr>
      </p:sp>
      <p:sp>
        <p:nvSpPr>
          <p:cNvPr id="41" name="Shape 39"/>
          <p:cNvSpPr/>
          <p:nvPr/>
        </p:nvSpPr>
        <p:spPr>
          <a:xfrm>
            <a:off x="7373660" y="6012180"/>
            <a:ext cx="60960" cy="1793081"/>
          </a:xfrm>
          <a:prstGeom prst="roundRect">
            <a:avLst>
              <a:gd name="adj" fmla="val 101696"/>
            </a:avLst>
          </a:prstGeom>
          <a:solidFill>
            <a:srgbClr val="DA1B2E"/>
          </a:solidFill>
          <a:ln/>
        </p:spPr>
      </p:sp>
      <p:sp>
        <p:nvSpPr>
          <p:cNvPr id="42" name="Text 40"/>
          <p:cNvSpPr/>
          <p:nvPr/>
        </p:nvSpPr>
        <p:spPr>
          <a:xfrm>
            <a:off x="7597378" y="6174938"/>
            <a:ext cx="3498175" cy="242649"/>
          </a:xfrm>
          <a:prstGeom prst="rect">
            <a:avLst/>
          </a:prstGeom>
          <a:noFill/>
          <a:ln/>
        </p:spPr>
        <p:txBody>
          <a:bodyPr wrap="none" lIns="0" tIns="0" rIns="0" bIns="0" rtlCol="0" anchor="t"/>
          <a:lstStyle/>
          <a:p>
            <a:pPr algn="l" indent="0" marL="0">
              <a:lnSpc>
                <a:spcPts val="1900"/>
              </a:lnSpc>
              <a:buNone/>
            </a:pPr>
            <a:r>
              <a:rPr lang="en-US" sz="1500" dirty="0">
                <a:solidFill>
                  <a:srgbClr val="3B3535"/>
                </a:solidFill>
                <a:latin typeface="Sora Semi Bold" pitchFamily="34" charset="0"/>
                <a:ea typeface="Sora Semi Bold" pitchFamily="34" charset="-122"/>
                <a:cs typeface="Sora Semi Bold" pitchFamily="34" charset="-120"/>
              </a:rPr>
              <a:t>China: National 'Big Fund' (Phase II)</a:t>
            </a:r>
            <a:endParaRPr lang="en-US" sz="1500" dirty="0"/>
          </a:p>
        </p:txBody>
      </p:sp>
      <p:sp>
        <p:nvSpPr>
          <p:cNvPr id="43" name="Text 41"/>
          <p:cNvSpPr/>
          <p:nvPr/>
        </p:nvSpPr>
        <p:spPr>
          <a:xfrm>
            <a:off x="7597378" y="6506051"/>
            <a:ext cx="6279952" cy="236220"/>
          </a:xfrm>
          <a:prstGeom prst="rect">
            <a:avLst/>
          </a:prstGeom>
          <a:noFill/>
          <a:ln/>
        </p:spPr>
        <p:txBody>
          <a:bodyPr wrap="none" lIns="0" tIns="0" rIns="0" bIns="0" rtlCol="0" anchor="t"/>
          <a:lstStyle/>
          <a:p>
            <a:pPr algn="l" indent="0" marL="0">
              <a:lnSpc>
                <a:spcPts val="1850"/>
              </a:lnSpc>
              <a:buNone/>
            </a:pPr>
            <a:r>
              <a:rPr lang="en-US" sz="1150" b="1" dirty="0">
                <a:solidFill>
                  <a:srgbClr val="3B3535"/>
                </a:solidFill>
                <a:latin typeface="Sora Light" pitchFamily="34" charset="0"/>
                <a:ea typeface="Sora Light" pitchFamily="34" charset="-122"/>
                <a:cs typeface="Sora Light" pitchFamily="34" charset="-120"/>
              </a:rPr>
              <a:t>Focus:</a:t>
            </a:r>
            <a:pPr algn="l" indent="0" marL="0">
              <a:lnSpc>
                <a:spcPts val="1850"/>
              </a:lnSpc>
              <a:buNone/>
            </a:pPr>
            <a:r>
              <a:rPr lang="en-US" sz="1150" dirty="0">
                <a:solidFill>
                  <a:srgbClr val="3B3535"/>
                </a:solidFill>
                <a:latin typeface="Sora Light" pitchFamily="34" charset="0"/>
                <a:ea typeface="Sora Light" pitchFamily="34" charset="-122"/>
                <a:cs typeface="Sora Light" pitchFamily="34" charset="-120"/>
              </a:rPr>
              <a:t> Domestic capacity build</a:t>
            </a:r>
            <a:endParaRPr lang="en-US" sz="1150" dirty="0"/>
          </a:p>
        </p:txBody>
      </p:sp>
      <p:sp>
        <p:nvSpPr>
          <p:cNvPr id="44" name="Text 42"/>
          <p:cNvSpPr/>
          <p:nvPr/>
        </p:nvSpPr>
        <p:spPr>
          <a:xfrm>
            <a:off x="7597378" y="6830735"/>
            <a:ext cx="6279952"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Mature-node expansion</a:t>
            </a:r>
            <a:endParaRPr lang="en-US" sz="1150" dirty="0"/>
          </a:p>
        </p:txBody>
      </p:sp>
      <p:sp>
        <p:nvSpPr>
          <p:cNvPr id="45" name="Text 43"/>
          <p:cNvSpPr/>
          <p:nvPr/>
        </p:nvSpPr>
        <p:spPr>
          <a:xfrm>
            <a:off x="7597378" y="7118509"/>
            <a:ext cx="6279952"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Policy headwinds from export controls</a:t>
            </a:r>
            <a:endParaRPr lang="en-US" sz="1150" dirty="0"/>
          </a:p>
        </p:txBody>
      </p:sp>
      <p:sp>
        <p:nvSpPr>
          <p:cNvPr id="46" name="Text 44"/>
          <p:cNvSpPr/>
          <p:nvPr/>
        </p:nvSpPr>
        <p:spPr>
          <a:xfrm>
            <a:off x="7597378" y="7406283"/>
            <a:ext cx="6279952" cy="236220"/>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B3535"/>
                </a:solidFill>
                <a:latin typeface="Sora Light" pitchFamily="34" charset="0"/>
                <a:ea typeface="Sora Light" pitchFamily="34" charset="-122"/>
                <a:cs typeface="Sora Light" pitchFamily="34" charset="-120"/>
              </a:rPr>
              <a:t>Equipment and materials localization</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2025-11-10T21:19:03Z</dcterms:created>
  <dcterms:modified xsi:type="dcterms:W3CDTF">2025-11-10T21:19:03Z</dcterms:modified>
</cp:coreProperties>
</file>